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5"/>
  </p:notesMasterIdLst>
  <p:sldIdLst>
    <p:sldId id="602" r:id="rId2"/>
    <p:sldId id="564" r:id="rId3"/>
    <p:sldId id="569" r:id="rId4"/>
    <p:sldId id="656" r:id="rId5"/>
    <p:sldId id="315" r:id="rId6"/>
    <p:sldId id="659" r:id="rId7"/>
    <p:sldId id="673" r:id="rId8"/>
    <p:sldId id="624" r:id="rId9"/>
    <p:sldId id="622" r:id="rId10"/>
    <p:sldId id="648" r:id="rId11"/>
    <p:sldId id="650" r:id="rId12"/>
    <p:sldId id="574" r:id="rId13"/>
    <p:sldId id="578" r:id="rId14"/>
    <p:sldId id="651" r:id="rId15"/>
    <p:sldId id="654" r:id="rId16"/>
    <p:sldId id="575" r:id="rId17"/>
    <p:sldId id="603" r:id="rId18"/>
    <p:sldId id="579" r:id="rId19"/>
    <p:sldId id="663" r:id="rId20"/>
    <p:sldId id="662" r:id="rId21"/>
    <p:sldId id="580" r:id="rId22"/>
    <p:sldId id="599" r:id="rId23"/>
    <p:sldId id="665" r:id="rId24"/>
    <p:sldId id="666" r:id="rId25"/>
    <p:sldId id="667" r:id="rId26"/>
    <p:sldId id="584" r:id="rId27"/>
    <p:sldId id="583" r:id="rId28"/>
    <p:sldId id="601" r:id="rId29"/>
    <p:sldId id="582" r:id="rId30"/>
    <p:sldId id="625" r:id="rId31"/>
    <p:sldId id="643" r:id="rId32"/>
    <p:sldId id="626" r:id="rId33"/>
    <p:sldId id="608" r:id="rId34"/>
    <p:sldId id="640" r:id="rId35"/>
    <p:sldId id="641" r:id="rId36"/>
    <p:sldId id="642" r:id="rId37"/>
    <p:sldId id="597" r:id="rId38"/>
    <p:sldId id="647" r:id="rId39"/>
    <p:sldId id="279" r:id="rId40"/>
    <p:sldId id="649" r:id="rId41"/>
    <p:sldId id="275" r:id="rId42"/>
    <p:sldId id="658" r:id="rId43"/>
    <p:sldId id="270" r:id="rId44"/>
  </p:sldIdLst>
  <p:sldSz cx="8229600" cy="51435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5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2101" autoAdjust="0"/>
  </p:normalViewPr>
  <p:slideViewPr>
    <p:cSldViewPr snapToGrid="0" snapToObjects="1">
      <p:cViewPr varScale="1">
        <p:scale>
          <a:sx n="146" d="100"/>
          <a:sy n="146" d="100"/>
        </p:scale>
        <p:origin x="1050" y="114"/>
      </p:cViewPr>
      <p:guideLst>
        <p:guide orient="horz" pos="1620"/>
        <p:guide pos="259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6C520B4-85AA-9542-8CF7-3D2DDCE6041D}" type="datetimeFigureOut">
              <a:rPr lang="en-US" smtClean="0"/>
              <a:pPr/>
              <a:t>1/12/2026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5963" y="696913"/>
            <a:ext cx="557847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6507943-197E-CE46-82F0-5A323A24AE7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5963" y="696913"/>
            <a:ext cx="5578475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65887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07943-197E-CE46-82F0-5A323A24AE7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08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96889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5337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957071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018819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230698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3A59F-EB6E-7E93-F9AC-ADBDCF692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B64C7C63-1498-1D76-FA33-196ED14888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251614AE-8107-0975-59DD-E97B67D128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D5732623-577B-C1A7-9361-50AA1B8769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26578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1E4FE-2C87-0000-877B-BD044982C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34EB132C-51A8-95B8-3896-706710AF3A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82C12F22-70C5-8F0A-A830-B67E463A84D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5DB51B2E-9CF0-A478-1ACB-EA56BCB6A4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305637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492208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988349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1B70B-E4B9-A718-830C-E5288CB2A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78EEEDA3-4CED-6297-640A-7950A426BC1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4F406846-92A8-8C81-EA3A-4034B01F43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D3654987-29F6-062B-38D9-55F7654BF8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15020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338255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10768-EE97-5207-9204-02C06AE16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F49BF972-6761-C6F9-F6EE-F85A3E2966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36296592-2CFC-2C18-4B50-AEFD166C62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0DCAC645-18D4-C6B5-598A-B16EDD0859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664089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32B68-A07A-97C5-3D8F-3F0701F6A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DB64F0A1-DB56-7D69-F886-35A66740AE0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1E8BCA3-8A3D-80A8-5F27-D7A083648A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32B0C09B-C2B1-FBCB-3233-8EBF9BEA0C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861412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708922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27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892571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556893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77133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944181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32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420727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33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071604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34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84384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233488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35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570960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36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921750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37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6957850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this wide application, people with GIS specialty has lots of opportunities for their career.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I would recommend the GIS Jobs website if you are interested in searching for geospatial career opportunities: http://www.gjc.org/.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0328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670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the important geospatial skillsets for geospatial professionals. After this course, you will get some of this abilities. To get more advanced understanding and skillsets, I highly recommend to take advanced GIS and Cartography courses.</a:t>
            </a:r>
          </a:p>
          <a:p>
            <a:endParaRPr lang="en-US" baseline="0" dirty="0"/>
          </a:p>
          <a:p>
            <a:r>
              <a:rPr lang="en-US" baseline="0" dirty="0"/>
              <a:t>Since GIS is a fast growing field that relies heavily on technology. You will need to continue to develop your skillset throughout your professional career and you can check the professional associations.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92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F8934-E9E6-BE68-17E2-5ECF2B30A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97A901-580A-809E-2600-75DE448C50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CA24F5-0854-09FC-A122-49057F371F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the important geospatial skillsets for geospatial professionals. After this course, you will get some of this abilities. To get more advanced understanding and skillsets, I highly recommend to take advanced GIS and Cartography courses.</a:t>
            </a:r>
          </a:p>
          <a:p>
            <a:endParaRPr lang="en-US" baseline="0" dirty="0"/>
          </a:p>
          <a:p>
            <a:r>
              <a:rPr lang="en-US" baseline="0" dirty="0"/>
              <a:t>Since GIS is a fast growing field that relies heavily on technology. You will need to continue to develop your skillset throughout your professional career and you can check the professional associations.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8C5904-1B01-9B9D-9BF7-A8A059F728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66791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07943-197E-CE46-82F0-5A323A24AE7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07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Southwestern Energy Research Fellow</a:t>
            </a:r>
          </a:p>
        </p:txBody>
      </p:sp>
    </p:spTree>
    <p:extLst>
      <p:ext uri="{BB962C8B-B14F-4D97-AF65-F5344CB8AC3E}">
        <p14:creationId xmlns:p14="http://schemas.microsoft.com/office/powerpoint/2010/main" val="786263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03681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39202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570245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208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>
            <a:extLst>
              <a:ext uri="{FF2B5EF4-FFF2-40B4-BE49-F238E27FC236}">
                <a16:creationId xmlns:a16="http://schemas.microsoft.com/office/drawing/2014/main" id="{C7E09E1C-40D2-46F9-9F20-07EA588B3A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E062E2-CA43-4035-9E13-AD9908C25B62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124930" name="Rectangle 2">
            <a:extLst>
              <a:ext uri="{FF2B5EF4-FFF2-40B4-BE49-F238E27FC236}">
                <a16:creationId xmlns:a16="http://schemas.microsoft.com/office/drawing/2014/main" id="{DFA605D2-F657-4B1A-895E-09BF5F2A3B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4302226F-D9D5-4ED4-8280-5A95D5D61D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0109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597820"/>
            <a:ext cx="699516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4440" y="2914650"/>
            <a:ext cx="576072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1507C-2F0D-4F75-9B7D-4C448FE09635}" type="datetime1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16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1AA7D-D89F-40B6-BD1D-249AE4BA94F4}" type="datetime1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10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66460" y="205979"/>
            <a:ext cx="185166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480" y="205979"/>
            <a:ext cx="541782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D98AC-730E-4A13-B964-894E9A6E7463}" type="datetime1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96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Use This For Two-Column Text Slides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1480" y="1226527"/>
            <a:ext cx="3429000" cy="3368096"/>
          </a:xfrm>
          <a:prstGeom prst="rect">
            <a:avLst/>
          </a:prstGeom>
        </p:spPr>
        <p:txBody>
          <a:bodyPr/>
          <a:lstStyle>
            <a:lvl1pPr marL="154305" indent="-154305">
              <a:buClr>
                <a:schemeClr val="accent1"/>
              </a:buClr>
              <a:buSzPct val="110000"/>
              <a:buFont typeface="Arial" pitchFamily="34" charset="0"/>
              <a:buChar char="•"/>
              <a:defRPr/>
            </a:lvl1pPr>
            <a:lvl2pPr marL="308610" indent="-154305">
              <a:buClr>
                <a:schemeClr val="accent1"/>
              </a:buClr>
              <a:buFont typeface="Arial" pitchFamily="34" charset="0"/>
              <a:buChar char="•"/>
              <a:defRPr sz="1620"/>
            </a:lvl2pPr>
            <a:lvl3pPr marL="462915" indent="-154305">
              <a:buClr>
                <a:schemeClr val="accent1"/>
              </a:buClr>
              <a:buSzPct val="110000"/>
              <a:buFont typeface="Arial" pitchFamily="34" charset="0"/>
              <a:buChar char="•"/>
              <a:defRPr sz="1485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buClr>
                <a:srgbClr val="CC3333"/>
              </a:buClr>
              <a:defRPr/>
            </a:lvl4pPr>
          </a:lstStyle>
          <a:p>
            <a:pPr lvl="0"/>
            <a:r>
              <a:rPr lang="en-US" dirty="0"/>
              <a:t>First level in sentence case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4335780" y="1226522"/>
            <a:ext cx="3429000" cy="3368096"/>
          </a:xfrm>
          <a:prstGeom prst="rect">
            <a:avLst/>
          </a:prstGeom>
        </p:spPr>
        <p:txBody>
          <a:bodyPr/>
          <a:lstStyle>
            <a:lvl1pPr marL="154305" indent="-154305">
              <a:buClr>
                <a:schemeClr val="accent1"/>
              </a:buClr>
              <a:buSzPct val="110000"/>
              <a:buFont typeface="Arial" pitchFamily="34" charset="0"/>
              <a:buChar char="•"/>
              <a:defRPr/>
            </a:lvl1pPr>
            <a:lvl2pPr marL="308610" indent="-154305">
              <a:buClr>
                <a:schemeClr val="accent1"/>
              </a:buClr>
              <a:buFont typeface="Arial" pitchFamily="34" charset="0"/>
              <a:buChar char="•"/>
              <a:defRPr sz="1620"/>
            </a:lvl2pPr>
            <a:lvl3pPr marL="468274" indent="-159664">
              <a:buClr>
                <a:schemeClr val="accent1"/>
              </a:buClr>
              <a:buSzPct val="110000"/>
              <a:buFont typeface="Arial" pitchFamily="34" charset="0"/>
              <a:buChar char="•"/>
              <a:defRPr sz="1485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buClr>
                <a:srgbClr val="CC3333"/>
              </a:buClr>
              <a:defRPr/>
            </a:lvl4pPr>
          </a:lstStyle>
          <a:p>
            <a:pPr lvl="0"/>
            <a:r>
              <a:rPr lang="en-US" dirty="0"/>
              <a:t>First level in sentence case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2824918" y="4778211"/>
            <a:ext cx="2606040" cy="273844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540">
                <a:solidFill>
                  <a:srgbClr val="FFFFFF"/>
                </a:solidFill>
                <a:latin typeface="Arila"/>
                <a:cs typeface="Arila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24618" y="4778211"/>
            <a:ext cx="1920240" cy="273844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54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5911018" y="4778211"/>
            <a:ext cx="1920240" cy="273844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54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9257DAD1-48AB-8A4C-A054-135C0212BA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226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111C7-ED65-4E53-B80F-8CA8B6C79B3E}" type="datetime1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469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082" y="3305176"/>
            <a:ext cx="6995160" cy="102155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082" y="2180035"/>
            <a:ext cx="6995160" cy="1125140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1148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B0F2-9BAE-4E63-A409-375B0BFF32B8}" type="datetime1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1480" y="1200151"/>
            <a:ext cx="3634740" cy="3394472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83380" y="1200151"/>
            <a:ext cx="3634740" cy="3394472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76621-6F6F-4776-B637-21C81486B56C}" type="datetime1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04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1480" y="1151335"/>
            <a:ext cx="3636169" cy="47982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1480" y="1631156"/>
            <a:ext cx="3636169" cy="2963466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80524" y="1151335"/>
            <a:ext cx="3637598" cy="479822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80524" y="1631156"/>
            <a:ext cx="3637598" cy="2963466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14FFB-FB97-4765-8A45-A97C9AA87258}" type="datetime1">
              <a:rPr lang="en-US" smtClean="0"/>
              <a:t>1/12/2026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329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69888-7A11-4CC1-9463-CAAC99F5B51F}" type="datetime1">
              <a:rPr lang="en-US" smtClean="0"/>
              <a:t>1/12/2026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429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6A76-1084-46C3-B347-3C4334278AC0}" type="datetime1">
              <a:rPr lang="en-US" smtClean="0"/>
              <a:t>1/12/2026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835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481" y="204787"/>
            <a:ext cx="2707482" cy="871538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545" y="204789"/>
            <a:ext cx="4600575" cy="4389835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1481" y="1076327"/>
            <a:ext cx="2707482" cy="3518297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3EE98-9E63-4BB8-8C78-F9C786021DE1}" type="datetime1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8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3059" y="3600450"/>
            <a:ext cx="4937760" cy="425054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13059" y="459581"/>
            <a:ext cx="4937760" cy="3086100"/>
          </a:xfrm>
        </p:spPr>
        <p:txBody>
          <a:bodyPr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13059" y="4025504"/>
            <a:ext cx="4937760" cy="603647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96308-FC49-4D56-ABFB-DC9D5E91A2D3}" type="datetime1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1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1480" y="205979"/>
            <a:ext cx="740664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1480" y="1200151"/>
            <a:ext cx="740664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11480" y="4767263"/>
            <a:ext cx="192024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04753-2193-4040-9F94-9C0F3F1303CA}" type="datetime1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11780" y="4767263"/>
            <a:ext cx="260604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97880" y="4767263"/>
            <a:ext cx="192024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DDC20-79C9-9647-820E-6D40A3D210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9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411480" rtl="0" eaLnBrk="1" latinLnBrk="0" hangingPunct="1"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668655" indent="-257175" algn="l" defTabSz="411480" rtl="0" eaLnBrk="1" latinLnBrk="0" hangingPunct="1">
        <a:spcBef>
          <a:spcPct val="20000"/>
        </a:spcBef>
        <a:buFont typeface="Arial"/>
        <a:buChar char="–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411480" rtl="0" eaLnBrk="1" latinLnBrk="0" hangingPunct="1">
        <a:spcBef>
          <a:spcPct val="20000"/>
        </a:spcBef>
        <a:buFont typeface="Arial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41148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41148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ro.arcgis.com/en/pro-app/latest/get-started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d/edit?mid=10q8FOtqV2enxkcSktZagnJd4XzC2ZA0&amp;usp=shari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s.harvard.edu/faq/how-installing-arcgis-desktop-or-pro-mac-computer" TargetMode="External"/><Relationship Id="rId2" Type="http://schemas.openxmlformats.org/officeDocument/2006/relationships/hyperlink" Target="https://pro.arcgis.com/en/pro-app/latest/get-started/run-pro-on-a-mac.htm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uca.edu/geography/gi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MCyfKzZC5c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ygisjobs.com/" TargetMode="External"/><Relationship Id="rId3" Type="http://schemas.openxmlformats.org/officeDocument/2006/relationships/image" Target="../media/image34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isjobs.com/" TargetMode="External"/><Relationship Id="rId5" Type="http://schemas.openxmlformats.org/officeDocument/2006/relationships/image" Target="../media/image35.png"/><Relationship Id="rId4" Type="http://schemas.openxmlformats.org/officeDocument/2006/relationships/hyperlink" Target="http://www.gjc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synw.github.io/geog386/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hyperlink" Target="https://gisynw.github.io/ssj-376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aag.org/cs/publications/special/gist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sri.com/en-us/about/careers/student-jobs#internship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isynw.github.io/geog-247/" TargetMode="External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11" Type="http://schemas.openxmlformats.org/officeDocument/2006/relationships/hyperlink" Target="https://gisynw.github.io/ssj-30262/" TargetMode="External"/><Relationship Id="rId5" Type="http://schemas.openxmlformats.org/officeDocument/2006/relationships/image" Target="../media/image8.svg"/><Relationship Id="rId10" Type="http://schemas.openxmlformats.org/officeDocument/2006/relationships/image" Target="../media/image12.sv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2078-2489/15/2/107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2220-9964/13/3/81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091" y="158778"/>
            <a:ext cx="8001000" cy="1549772"/>
          </a:xfrm>
        </p:spPr>
        <p:txBody>
          <a:bodyPr>
            <a:normAutofit/>
          </a:bodyPr>
          <a:lstStyle/>
          <a:p>
            <a:r>
              <a:rPr lang="en-US" sz="3600" dirty="0"/>
              <a:t>GEOG 3403: Geographic Information Systems </a:t>
            </a:r>
            <a:r>
              <a:rPr lang="en-US" altLang="zh-CN" sz="3600" dirty="0"/>
              <a:t>Ⅱ</a:t>
            </a:r>
            <a:endParaRPr lang="en-US" sz="3600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257018" y="2763549"/>
            <a:ext cx="5760720" cy="1171497"/>
          </a:xfrm>
          <a:prstGeom prst="rect">
            <a:avLst/>
          </a:prstGeom>
        </p:spPr>
        <p:txBody>
          <a:bodyPr vert="horz" lIns="82296" tIns="41148" rIns="82296" bIns="41148" rtlCol="0">
            <a:normAutofit fontScale="250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0" dirty="0">
                <a:solidFill>
                  <a:schemeClr val="tx1"/>
                </a:solidFill>
              </a:rPr>
              <a:t>Yanan Wu, PhD</a:t>
            </a:r>
          </a:p>
          <a:p>
            <a:r>
              <a:rPr lang="en-US" sz="8000" dirty="0">
                <a:solidFill>
                  <a:schemeClr val="tx1"/>
                </a:solidFill>
              </a:rPr>
              <a:t>Assistant Professor</a:t>
            </a:r>
          </a:p>
          <a:p>
            <a:r>
              <a:rPr lang="en-US" sz="8000" dirty="0">
                <a:solidFill>
                  <a:schemeClr val="tx1"/>
                </a:solidFill>
              </a:rPr>
              <a:t>Department of Geography</a:t>
            </a:r>
          </a:p>
          <a:p>
            <a:endParaRPr lang="en-US" sz="288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52400" y="4182575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072922" y="4416072"/>
            <a:ext cx="279753" cy="4811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852E4-0F7F-41A7-9B32-F40B4D3A753B}"/>
              </a:ext>
            </a:extLst>
          </p:cNvPr>
          <p:cNvSpPr txBox="1"/>
          <p:nvPr/>
        </p:nvSpPr>
        <p:spPr>
          <a:xfrm>
            <a:off x="-1" y="1708550"/>
            <a:ext cx="8196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Lecture 01 Introduction</a:t>
            </a:r>
          </a:p>
        </p:txBody>
      </p:sp>
      <p:pic>
        <p:nvPicPr>
          <p:cNvPr id="13" name="Picture 12" descr="Geography logo">
            <a:extLst>
              <a:ext uri="{FF2B5EF4-FFF2-40B4-BE49-F238E27FC236}">
                <a16:creationId xmlns:a16="http://schemas.microsoft.com/office/drawing/2014/main" id="{AE401581-7A56-448D-8256-F61D9515AE3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2400" y="4275667"/>
            <a:ext cx="5915025" cy="75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219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>
                <a:solidFill>
                  <a:srgbClr val="7030A0"/>
                </a:solidFill>
              </a:rPr>
              <a:t>Research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82B5B5-9111-47F4-3FBB-C309B346F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0983" y="1105929"/>
            <a:ext cx="5449486" cy="353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19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>
                <a:solidFill>
                  <a:srgbClr val="7030A0"/>
                </a:solidFill>
              </a:rPr>
              <a:t>Research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Rectangle 1027">
            <a:extLst>
              <a:ext uri="{FF2B5EF4-FFF2-40B4-BE49-F238E27FC236}">
                <a16:creationId xmlns:a16="http://schemas.microsoft.com/office/drawing/2014/main" id="{57AAF2BE-A0B7-4F0B-85C2-A3E4439D9C44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en-US" altLang="en-US" sz="2400" dirty="0"/>
              <a:t>Sanborn Historical Map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13E708-9460-7DBC-ACAA-1E9FA46757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82205"/>
          <a:stretch>
            <a:fillRect/>
          </a:stretch>
        </p:blipFill>
        <p:spPr>
          <a:xfrm>
            <a:off x="302741" y="2042598"/>
            <a:ext cx="1559685" cy="1860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BBB0F7-4FE4-2E43-EC5D-67EADE7FD1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042" r="40750"/>
          <a:stretch>
            <a:fillRect/>
          </a:stretch>
        </p:blipFill>
        <p:spPr>
          <a:xfrm>
            <a:off x="2159464" y="2042598"/>
            <a:ext cx="1684675" cy="17700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C609DB-C691-27B2-13DB-D50241A6D6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8981" r="20811"/>
          <a:stretch>
            <a:fillRect/>
          </a:stretch>
        </p:blipFill>
        <p:spPr>
          <a:xfrm>
            <a:off x="4069887" y="2042597"/>
            <a:ext cx="1731348" cy="17700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B54406-07E3-BF92-0E47-0A44F05B14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8811"/>
          <a:stretch>
            <a:fillRect/>
          </a:stretch>
        </p:blipFill>
        <p:spPr>
          <a:xfrm>
            <a:off x="5897880" y="2042598"/>
            <a:ext cx="1613385" cy="177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57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>
                <a:solidFill>
                  <a:srgbClr val="7030A0"/>
                </a:solidFill>
              </a:rPr>
              <a:t>About you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Rectangle 1027">
            <a:extLst>
              <a:ext uri="{FF2B5EF4-FFF2-40B4-BE49-F238E27FC236}">
                <a16:creationId xmlns:a16="http://schemas.microsoft.com/office/drawing/2014/main" id="{A7A860E1-7EF7-42D9-969A-5DD5BFC52179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sz="2400" dirty="0"/>
              <a:t>Your background (e.g., name, major)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Share something from your </a:t>
            </a:r>
            <a:r>
              <a:rPr lang="en-US" altLang="zh-CN" sz="2400" dirty="0"/>
              <a:t>winter</a:t>
            </a:r>
            <a:r>
              <a:rPr lang="en-US" sz="2400" dirty="0"/>
              <a:t> break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ea typeface="ＭＳ Ｐゴシック"/>
              </a:rPr>
              <a:t>What relevant experience do you have with GIS?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What are your expectations for this course?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67251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7030A0"/>
                </a:solidFill>
              </a:rPr>
              <a:t>Book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160" b="0" i="1" u="none" strike="noStrike" baseline="0" dirty="0">
                <a:solidFill>
                  <a:srgbClr val="000000"/>
                </a:solidFill>
              </a:rPr>
              <a:t>GIS Fundamentals </a:t>
            </a:r>
            <a:r>
              <a:rPr lang="en-US" sz="2160" b="0" i="0" u="none" strike="noStrike" baseline="0" dirty="0">
                <a:solidFill>
                  <a:srgbClr val="000000"/>
                </a:solidFill>
              </a:rPr>
              <a:t>by Paul </a:t>
            </a:r>
            <a:r>
              <a:rPr lang="en-US" sz="2160" b="0" i="0" u="none" strike="noStrike" baseline="0" dirty="0" err="1">
                <a:solidFill>
                  <a:srgbClr val="000000"/>
                </a:solidFill>
              </a:rPr>
              <a:t>Bolstad</a:t>
            </a:r>
            <a:r>
              <a:rPr lang="en-US" sz="2160" b="0" i="0" u="none" strike="noStrike" baseline="0" dirty="0">
                <a:solidFill>
                  <a:srgbClr val="000000"/>
                </a:solidFill>
              </a:rPr>
              <a:t> (ISBN-10: 978-0971764736; ISBN-13: 0971764735) 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160" b="0" i="1" u="none" strike="noStrike" baseline="0" dirty="0">
              <a:solidFill>
                <a:srgbClr val="000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Picture 6" descr="GIS Fundamental book">
            <a:extLst>
              <a:ext uri="{FF2B5EF4-FFF2-40B4-BE49-F238E27FC236}">
                <a16:creationId xmlns:a16="http://schemas.microsoft.com/office/drawing/2014/main" id="{BBB4F823-C28D-40F2-B51C-B92EF4E81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475" y="2126573"/>
            <a:ext cx="2135601" cy="285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642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7030A0"/>
                </a:solidFill>
              </a:rPr>
              <a:t>Book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160" b="0" i="1" u="none" strike="noStrike" baseline="0" dirty="0">
                <a:solidFill>
                  <a:srgbClr val="000000"/>
                </a:solidFill>
              </a:rPr>
              <a:t>Discovering GIS and ArcGIS Pro </a:t>
            </a:r>
            <a:r>
              <a:rPr lang="en-US" sz="2160" b="0" i="0" u="none" strike="noStrike" baseline="0" dirty="0">
                <a:solidFill>
                  <a:srgbClr val="000000"/>
                </a:solidFill>
              </a:rPr>
              <a:t>by Bradley A. </a:t>
            </a:r>
            <a:r>
              <a:rPr lang="en-US" sz="2160" b="0" i="0" u="none" strike="noStrike" baseline="0" dirty="0" err="1">
                <a:solidFill>
                  <a:srgbClr val="000000"/>
                </a:solidFill>
              </a:rPr>
              <a:t>Shellito</a:t>
            </a:r>
            <a:r>
              <a:rPr lang="en-US" sz="2160" b="0" i="0" u="none" strike="noStrike" baseline="0" dirty="0">
                <a:solidFill>
                  <a:srgbClr val="000000"/>
                </a:solidFill>
              </a:rPr>
              <a:t> (ISBN-10: </a:t>
            </a:r>
            <a:r>
              <a:rPr lang="en-US" sz="2160" b="0" i="0" u="none" strike="noStrike" baseline="0" dirty="0" err="1">
                <a:solidFill>
                  <a:srgbClr val="000000"/>
                </a:solidFill>
              </a:rPr>
              <a:t>131923075X</a:t>
            </a:r>
            <a:r>
              <a:rPr lang="en-US" sz="2160" b="0" i="0" u="none" strike="noStrike" baseline="0" dirty="0">
                <a:solidFill>
                  <a:srgbClr val="000000"/>
                </a:solidFill>
              </a:rPr>
              <a:t>; ISBN-13: 978-1319230753) </a:t>
            </a:r>
          </a:p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sz="2160" b="0" i="0" u="none" strike="noStrike" baseline="0" dirty="0">
              <a:solidFill>
                <a:srgbClr val="000000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sz="2160" b="0" i="1" u="none" strike="noStrike" baseline="0" dirty="0">
              <a:solidFill>
                <a:srgbClr val="000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8" name="Picture 7" descr="Book: Discovering GIS and ArcGIS Pro ">
            <a:extLst>
              <a:ext uri="{FF2B5EF4-FFF2-40B4-BE49-F238E27FC236}">
                <a16:creationId xmlns:a16="http://schemas.microsoft.com/office/drawing/2014/main" id="{AD197A60-DCFC-3530-60CF-9CC1DE79A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412" y="2253157"/>
            <a:ext cx="2128775" cy="272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225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Software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Rectangle 1027">
            <a:extLst>
              <a:ext uri="{FF2B5EF4-FFF2-40B4-BE49-F238E27FC236}">
                <a16:creationId xmlns:a16="http://schemas.microsoft.com/office/drawing/2014/main" id="{74743E1C-0078-4F20-AC2C-8A538D2F28EF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Windows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40" dirty="0">
                <a:latin typeface="Avenir Next W01"/>
              </a:rPr>
              <a:t>Software requirement: </a:t>
            </a:r>
            <a:r>
              <a:rPr lang="en-US" sz="2240" i="0" dirty="0">
                <a:effectLst/>
                <a:latin typeface="Avenir Next W01"/>
              </a:rPr>
              <a:t>Microsoft .NET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240" dirty="0"/>
              <a:t>Hardware requirement: </a:t>
            </a:r>
            <a:r>
              <a:rPr lang="en-US" altLang="en-US" sz="2240" dirty="0">
                <a:hlinkClick r:id="rId3"/>
              </a:rPr>
              <a:t>Geospatial Software Access Geography UCA</a:t>
            </a:r>
            <a:endParaRPr lang="en-US" altLang="en-US" sz="224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600" dirty="0"/>
          </a:p>
        </p:txBody>
      </p:sp>
    </p:spTree>
    <p:extLst>
      <p:ext uri="{BB962C8B-B14F-4D97-AF65-F5344CB8AC3E}">
        <p14:creationId xmlns:p14="http://schemas.microsoft.com/office/powerpoint/2010/main" val="146325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 fontScale="925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7030A0"/>
                </a:solidFill>
              </a:rPr>
              <a:t>Course Structure (4-credit)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160" dirty="0"/>
              <a:t>Lecture (</a:t>
            </a:r>
            <a:r>
              <a:rPr lang="en-US" altLang="en-US" sz="2160" dirty="0">
                <a:solidFill>
                  <a:srgbClr val="FF0000"/>
                </a:solidFill>
              </a:rPr>
              <a:t>TR 9:25- 10:4</a:t>
            </a:r>
            <a:r>
              <a:rPr lang="en-US" altLang="zh-CN" sz="2160" dirty="0">
                <a:solidFill>
                  <a:srgbClr val="FF0000"/>
                </a:solidFill>
              </a:rPr>
              <a:t>0</a:t>
            </a:r>
            <a:r>
              <a:rPr lang="en-US" altLang="en-US" sz="2160" dirty="0">
                <a:solidFill>
                  <a:srgbClr val="FF0000"/>
                </a:solidFill>
              </a:rPr>
              <a:t> am</a:t>
            </a:r>
            <a:r>
              <a:rPr lang="en-US" altLang="en-US" sz="2160" dirty="0"/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Interactive and inclusive environment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Feel free at any time during lecture to ask a question and make a comment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FF0000"/>
                </a:solidFill>
              </a:rPr>
              <a:t>Lecture will be recorded and delivered to the students if necessary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160" dirty="0"/>
              <a:t>Lab exercise (</a:t>
            </a:r>
            <a:r>
              <a:rPr lang="en-US" altLang="en-US" sz="2160" dirty="0">
                <a:solidFill>
                  <a:srgbClr val="FF0000"/>
                </a:solidFill>
              </a:rPr>
              <a:t>R: 10:50- 1:05 pm</a:t>
            </a:r>
            <a:r>
              <a:rPr lang="en-US" altLang="en-US" sz="2160" dirty="0"/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Work individually on the in-class exercise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Guidance will be provided; demonstration will be provided if necessary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When submit exercise, </a:t>
            </a:r>
            <a:r>
              <a:rPr lang="en-US" altLang="en-US" sz="1800" dirty="0">
                <a:solidFill>
                  <a:srgbClr val="FF0000"/>
                </a:solidFill>
              </a:rPr>
              <a:t>copy questions in the lab and provide answers in a word file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Feel free at any time to ask a question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90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8" name="Rectangle 1027">
            <a:extLst>
              <a:ext uri="{FF2B5EF4-FFF2-40B4-BE49-F238E27FC236}">
                <a16:creationId xmlns:a16="http://schemas.microsoft.com/office/drawing/2014/main" id="{9B50EC7D-1990-45FB-B234-924424D0F885}"/>
              </a:ext>
            </a:extLst>
          </p:cNvPr>
          <p:cNvSpPr txBox="1">
            <a:spLocks noChangeArrowheads="1"/>
          </p:cNvSpPr>
          <p:nvPr/>
        </p:nvSpPr>
        <p:spPr>
          <a:xfrm>
            <a:off x="313038" y="1017985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8610" lvl="1" indent="-30861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altLang="en-US" sz="2200" dirty="0">
                <a:solidFill>
                  <a:srgbClr val="7030A0"/>
                </a:solidFill>
              </a:rPr>
              <a:t>Course Structure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altLang="en-US" dirty="0"/>
              <a:t>Quiz 1 &amp; 2: 100 points in total</a:t>
            </a:r>
          </a:p>
          <a:p>
            <a:pPr marL="1080135" lvl="3" indent="-30861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altLang="en-US" sz="1480" dirty="0">
                <a:solidFill>
                  <a:srgbClr val="7030A0"/>
                </a:solidFill>
              </a:rPr>
              <a:t>Quiz 1 (W7: Feb 15 - 20): 50 points</a:t>
            </a:r>
          </a:p>
          <a:p>
            <a:pPr marL="1080135" lvl="3" indent="-30861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altLang="en-US" sz="1480" dirty="0">
                <a:solidFill>
                  <a:srgbClr val="7030A0"/>
                </a:solidFill>
              </a:rPr>
              <a:t>Quiz 2 (W15: Apr 6 - 10): 50  points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dirty="0"/>
              <a:t>Final project: 400 points in total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FF0000"/>
                </a:solidFill>
              </a:rPr>
              <a:t>For 4-credit version of this course only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Design your own research, get your own data, process the data, generate maps, and write a final report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FF0000"/>
                </a:solidFill>
              </a:rPr>
              <a:t>You can refer to the previous exercise to get help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dirty="0"/>
              <a:t>Lab exercise: 500 points in total</a:t>
            </a:r>
          </a:p>
          <a:p>
            <a:pPr marL="822960" lvl="2" indent="0">
              <a:buFont typeface="Arial"/>
              <a:buNone/>
            </a:pPr>
            <a:endParaRPr lang="en-US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479574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" y="925152"/>
            <a:ext cx="8077199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7030A0"/>
                </a:solidFill>
              </a:rPr>
              <a:t>Grading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040" dirty="0">
                <a:solidFill>
                  <a:srgbClr val="7030A0"/>
                </a:solidFill>
              </a:rPr>
              <a:t>4-credit version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2040" dirty="0">
                <a:solidFill>
                  <a:srgbClr val="7030A0"/>
                </a:solidFill>
              </a:rPr>
              <a:t>Labs that are not turned in by the due date can be turned in up to 2 days late with a 20% penalty. Labs will not be accepted after this 2-day period.</a:t>
            </a:r>
            <a:endParaRPr lang="zh-CN" altLang="zh-CN" sz="2040" dirty="0">
              <a:solidFill>
                <a:srgbClr val="7030A0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endParaRPr lang="en-US" altLang="en-US" sz="2040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US" altLang="en-US" sz="2400" dirty="0">
              <a:solidFill>
                <a:srgbClr val="7030A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D1A96C-5F70-4523-A43E-3C1631A30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732" y="2771268"/>
            <a:ext cx="5821728" cy="220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93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2DC0D-A1A4-B04C-414B-81D5E3EDE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8458597D-5E75-3311-9745-AC7A4E8ED8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7030A0"/>
                </a:solidFill>
              </a:rPr>
              <a:t>Grading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040" dirty="0">
                <a:solidFill>
                  <a:srgbClr val="7030A0"/>
                </a:solidFill>
              </a:rPr>
              <a:t>4-credit version</a:t>
            </a:r>
          </a:p>
          <a:p>
            <a:pPr marL="0" indent="0">
              <a:buNone/>
            </a:pPr>
            <a:endParaRPr lang="en-US" altLang="en-US" sz="2400" dirty="0">
              <a:solidFill>
                <a:srgbClr val="7030A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5CD24B5-052A-4AE8-8ED0-7AAE78AEBAA8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2AE0CB67-894F-1086-CDE5-2E95295A1B4B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B41C45-0A56-73F6-E4FA-5718B7BA0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952519-DA5D-F8D0-C83E-A23A64297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296" y="2102260"/>
            <a:ext cx="6071080" cy="201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914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 fontScale="77500" lnSpcReduction="2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Introduction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dirty="0"/>
              <a:t>Who am I?</a:t>
            </a:r>
            <a:endParaRPr lang="en-US" altLang="en-US" sz="216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dirty="0"/>
              <a:t>Who you are?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Course overview and expectations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dirty="0"/>
              <a:t>Syllabus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Software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600" dirty="0"/>
              <a:t>ArcGIS Pro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sz="2600"/>
              <a:t>What </a:t>
            </a:r>
            <a:r>
              <a:rPr lang="en-US" altLang="en-US" sz="2600" dirty="0"/>
              <a:t>is GIS?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Functions of GIS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GIS components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GIS applications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Careers in GIS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Overview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511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7F948-1391-C507-138A-202C908F7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8EB9F21-6859-61F0-7E60-777B73960C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2845408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7030A0"/>
                </a:solidFill>
              </a:rPr>
              <a:t>Feb 16 – 20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Quiz 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7030A0"/>
                </a:solidFill>
              </a:rPr>
              <a:t>Mar 9-13</a:t>
            </a:r>
            <a:endParaRPr lang="en-US" altLang="en-US" sz="2400" dirty="0">
              <a:solidFill>
                <a:srgbClr val="7030A0"/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Project Discussion</a:t>
            </a:r>
          </a:p>
          <a:p>
            <a:pPr marL="308610" lvl="1" indent="-30861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7030A0"/>
                </a:solidFill>
              </a:rPr>
              <a:t>Mar 16-20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1800" dirty="0"/>
              <a:t>AAG Conference</a:t>
            </a:r>
          </a:p>
          <a:p>
            <a:pPr marL="308610" lvl="1" indent="-30861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7030A0"/>
                </a:solidFill>
              </a:rPr>
              <a:t>Mar 23-27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1800" dirty="0"/>
              <a:t>Spring Break</a:t>
            </a:r>
          </a:p>
          <a:p>
            <a:pPr marL="308610" lvl="1" indent="-308610">
              <a:buFont typeface="Courier New" panose="02070309020205020404" pitchFamily="49" charset="0"/>
              <a:buChar char="o"/>
            </a:pPr>
            <a:endParaRPr lang="en-US" altLang="en-US" sz="18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8788B1-71EC-6FF7-28CB-CE36FC175F12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F0BF24D8-F439-FD67-9AD0-E67EEDEEB69A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Schedule</a:t>
            </a:r>
            <a:endParaRPr lang="en-US" sz="2600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DB479D-45D1-9FCE-FF3A-2F4E8771C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A653C6-FC29-EFF4-C5B6-879FE4312DDD}"/>
              </a:ext>
            </a:extLst>
          </p:cNvPr>
          <p:cNvSpPr txBox="1"/>
          <p:nvPr/>
        </p:nvSpPr>
        <p:spPr>
          <a:xfrm>
            <a:off x="3615145" y="1040180"/>
            <a:ext cx="4134394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08610" lvl="1" indent="-308610">
              <a:buFont typeface="Courier New" panose="02070309020205020404" pitchFamily="49" charset="0"/>
              <a:buChar char="o"/>
            </a:pPr>
            <a:r>
              <a:rPr lang="en-US" altLang="zh-CN" sz="2400" dirty="0">
                <a:solidFill>
                  <a:srgbClr val="7030A0"/>
                </a:solidFill>
              </a:rPr>
              <a:t>Apr 6 – 10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1800" dirty="0"/>
              <a:t>Quiz 2</a:t>
            </a:r>
          </a:p>
          <a:p>
            <a:pPr marL="308610" lvl="1" indent="-308610">
              <a:buFont typeface="Courier New" panose="02070309020205020404" pitchFamily="49" charset="0"/>
              <a:buChar char="o"/>
            </a:pPr>
            <a:r>
              <a:rPr lang="en-US" altLang="zh-CN" sz="2400" dirty="0">
                <a:solidFill>
                  <a:srgbClr val="7030A0"/>
                </a:solidFill>
              </a:rPr>
              <a:t>Apr 13 - 17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1800" dirty="0"/>
              <a:t>Project analysis</a:t>
            </a:r>
          </a:p>
          <a:p>
            <a:pPr marL="308610" lvl="1" indent="-308610">
              <a:buFont typeface="Courier New" panose="02070309020205020404" pitchFamily="49" charset="0"/>
              <a:buChar char="o"/>
            </a:pPr>
            <a:r>
              <a:rPr lang="en-US" altLang="zh-CN" sz="2400" dirty="0">
                <a:solidFill>
                  <a:srgbClr val="7030A0"/>
                </a:solidFill>
              </a:rPr>
              <a:t>Apr 20 - 24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1800" dirty="0"/>
              <a:t>Final Project Presentation</a:t>
            </a:r>
          </a:p>
          <a:p>
            <a:pPr marL="308610" lvl="1" indent="-308610">
              <a:buFont typeface="Courier New" panose="02070309020205020404" pitchFamily="49" charset="0"/>
              <a:buChar char="o"/>
            </a:pPr>
            <a:r>
              <a:rPr lang="en-US" altLang="zh-CN" sz="2400" dirty="0">
                <a:solidFill>
                  <a:srgbClr val="7030A0"/>
                </a:solidFill>
              </a:rPr>
              <a:t>Apr 27 – May 1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dirty="0"/>
              <a:t>Final Project Report</a:t>
            </a:r>
            <a:endParaRPr lang="zh-CN" altLang="en-US" dirty="0"/>
          </a:p>
          <a:p>
            <a:pPr lvl="1">
              <a:buFont typeface="Wingdings" panose="05000000000000000000" pitchFamily="2" charset="2"/>
              <a:buChar char="ü"/>
            </a:pP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320230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b="0" i="0" u="none" strike="noStrike" baseline="0" dirty="0">
                <a:solidFill>
                  <a:srgbClr val="7030A0"/>
                </a:solidFill>
                <a:latin typeface="Times New Roman" panose="02020603050405020304" pitchFamily="18" charset="0"/>
              </a:rPr>
              <a:t>Late penalty for lab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sz="1700" dirty="0"/>
              <a:t>Labs that are not turned in by the due date can be turned in up to 2 days late with a 20% penalty. Labs will not be accepted after this 2-day period.</a:t>
            </a:r>
          </a:p>
          <a:p>
            <a:pPr marL="308610" lvl="1" indent="-308610">
              <a:lnSpc>
                <a:spcPct val="80000"/>
              </a:lnSpc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7030A0"/>
                </a:solidFill>
                <a:latin typeface="Times New Roman" panose="02020603050405020304" pitchFamily="18" charset="0"/>
              </a:rPr>
              <a:t>Final presentation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sz="1700" dirty="0"/>
              <a:t> The final presentation cannot be rescheduled. You are expected to do the final presentation at the time specified.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240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7030A0"/>
                </a:solidFill>
                <a:latin typeface="Times New Roman" panose="02020603050405020304" pitchFamily="18" charset="0"/>
              </a:rPr>
              <a:t>Attendance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b="0" i="0" u="none" strike="noStrike" baseline="0" dirty="0"/>
              <a:t>Prolonged absence from class will inhibit your understanding of the lecture material and prevent you from receiving help on </a:t>
            </a:r>
            <a:r>
              <a:rPr lang="en-US" sz="1800" dirty="0"/>
              <a:t>assignments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b="0" i="0" u="none" strike="noStrike" baseline="0" dirty="0"/>
              <a:t>W</a:t>
            </a:r>
            <a:r>
              <a:rPr lang="en-US" sz="1800" dirty="0"/>
              <a:t>e may do some bonus exercises during the class time. If you are not shown up, you simply lose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rgbClr val="FF0000"/>
                </a:solidFill>
              </a:rPr>
              <a:t>Up to 3 times of absence may result in moving out from this class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b="0" i="0" u="none" strike="noStrike" baseline="0" dirty="0">
                <a:solidFill>
                  <a:srgbClr val="FF0000"/>
                </a:solidFill>
              </a:rPr>
              <a:t>If you cannot attend class, please contact me before </a:t>
            </a:r>
            <a:r>
              <a:rPr lang="en-US" sz="1800" dirty="0">
                <a:solidFill>
                  <a:srgbClr val="FF0000"/>
                </a:solidFill>
              </a:rPr>
              <a:t>class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S</a:t>
            </a:r>
            <a:r>
              <a:rPr lang="en-US" altLang="zh-CN" sz="1800" dirty="0"/>
              <a:t>ick leave is </a:t>
            </a:r>
            <a:r>
              <a:rPr lang="en-US" sz="1800" dirty="0"/>
              <a:t>acceptable, please contact me for re-arranging lab exercise etc.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212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0D7BC-57A2-6CC3-34C0-2D910AE23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3310596E-1FD9-9A86-F536-385959BCEF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7030A0"/>
                </a:solidFill>
                <a:latin typeface="Times New Roman" panose="02020603050405020304" pitchFamily="18" charset="0"/>
              </a:rPr>
              <a:t>Feedback Response Time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The instructor generally replies to emails within 48 hours, except during holidays. 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Often the instructor replies much more quickly, but you should not count on a same-day reply. 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Please plan accordingly so that you don’t miss deadlines.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7925B93-80DD-A511-3E40-580BCF48D553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152AEE81-71E3-866B-D8DA-3C91ED943753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58F261-096C-5B4D-24C5-7D4CD5662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7401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8F739-5C26-984B-8985-363636E34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D59C2BAF-B401-7319-2C3B-7F3FA82426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 fontScale="77500" lnSpcReduction="2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3400" dirty="0">
                <a:solidFill>
                  <a:srgbClr val="7030A0"/>
                </a:solidFill>
                <a:latin typeface="Times New Roman" panose="02020603050405020304" pitchFamily="18" charset="0"/>
              </a:rPr>
              <a:t>Classroom Etiquette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900" dirty="0"/>
              <a:t>Switch cell phones off and place them out of view. Do not use phones during class. Resist the impulse!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900" dirty="0"/>
              <a:t>Computers are permitted for notetaking only.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900" dirty="0"/>
              <a:t>Do not sleep in class or leave once a lecture has started.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900" dirty="0"/>
              <a:t>Do not pack up and prepare to leave until the instructor has indicated that class is over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900" dirty="0"/>
              <a:t>No </a:t>
            </a:r>
            <a:r>
              <a:rPr lang="en-US" sz="2900" dirty="0" err="1"/>
              <a:t>eCigarettes</a:t>
            </a:r>
            <a:r>
              <a:rPr lang="en-US" sz="2900" dirty="0"/>
              <a:t> permitted in the classroom.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900" dirty="0"/>
              <a:t>You are encouraged to think critically and ask stimulating questions, but always respect your fellow students and your instructor.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06B7424-FD99-97FD-3E8C-A06F4F883DEC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07FD538-F615-36C3-5FE7-8697351CB9A6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5AC185-4EAA-67A0-0C0E-BCE2DADAD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8972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0F32F8-8C2F-82B0-DE02-68D6FA39F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5113DA50-D3B5-5E49-701A-81917CEAF3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2600" dirty="0">
                <a:solidFill>
                  <a:srgbClr val="7030A0"/>
                </a:solidFill>
                <a:latin typeface="Times New Roman" panose="02020603050405020304" pitchFamily="18" charset="0"/>
              </a:rPr>
              <a:t>Evaluations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/>
              <a:t>Student evaluations of a course and its professor are a crucial element in helping faculty achieve excellence in the classroom and the institution in demonstrating that students are gaining knowledge.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200" dirty="0"/>
              <a:t>Students will receive evaluation notification from university. 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71EDB53-5F64-0F10-03B8-438225F76E7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305B8C4-3D07-CC6A-D166-FAB0C5694486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60A76B-B0BE-B212-E611-88A691B07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0217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7030A0"/>
                </a:solidFill>
              </a:rPr>
              <a:t>Structure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160" dirty="0"/>
              <a:t>In-person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Lecture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Lab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Quiz (delivery through Blackboard)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Office hour 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sz="1440" dirty="0"/>
              <a:t>MW 10:00 am to 11:45 am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sz="1440" dirty="0"/>
              <a:t>Location: </a:t>
            </a:r>
            <a:r>
              <a:rPr lang="en-US" altLang="en-US" sz="1440" dirty="0" err="1"/>
              <a:t>BurdicK</a:t>
            </a:r>
            <a:r>
              <a:rPr lang="en-US" altLang="en-US" sz="1440" dirty="0"/>
              <a:t> Hall 318B</a:t>
            </a:r>
            <a:endParaRPr lang="en-US" altLang="en-US" sz="18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160" dirty="0">
                <a:solidFill>
                  <a:srgbClr val="FF0000"/>
                </a:solidFill>
              </a:rPr>
              <a:t>May Change!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Please regularly check your Blackboard and or email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042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 fontScale="70000" lnSpcReduction="2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b="0" i="0" u="none" strike="noStrike" baseline="0" dirty="0">
                <a:solidFill>
                  <a:srgbClr val="7030A0"/>
                </a:solidFill>
                <a:latin typeface="Times New Roman" panose="02020603050405020304" pitchFamily="18" charset="0"/>
              </a:rPr>
              <a:t>After this course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3100" dirty="0"/>
              <a:t>explain concepts and principles of various spatial analysis methods</a:t>
            </a:r>
            <a:endParaRPr lang="zh-CN" altLang="zh-CN" sz="31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3100" dirty="0"/>
              <a:t>work with a variety of raster datasets</a:t>
            </a:r>
            <a:endParaRPr lang="zh-CN" altLang="zh-CN" sz="31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3100" dirty="0"/>
              <a:t>perform sophisticated raster and vector analysis</a:t>
            </a:r>
            <a:endParaRPr lang="zh-CN" altLang="zh-CN" sz="31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3100" dirty="0"/>
              <a:t>perform network, terrain, hydrological, GWR, land cover and land use change analyses, and time-series</a:t>
            </a:r>
            <a:endParaRPr lang="zh-CN" altLang="zh-CN" sz="31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3100" dirty="0"/>
              <a:t>conduct and interpret spatial statistical results</a:t>
            </a:r>
            <a:endParaRPr lang="zh-CN" altLang="zh-CN" sz="31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3100" dirty="0"/>
              <a:t>produce spatial models using ArcGIS Model Builder</a:t>
            </a:r>
            <a:endParaRPr lang="zh-CN" altLang="zh-CN" sz="3100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3100" dirty="0"/>
              <a:t>use the ArcGIS software package with a variety of data and methods to address a question with a spatial component</a:t>
            </a:r>
            <a:endParaRPr lang="zh-CN" altLang="zh-CN" sz="3100" dirty="0"/>
          </a:p>
          <a:p>
            <a:pPr>
              <a:buFont typeface="Courier New" panose="02070309020205020404" pitchFamily="49" charset="0"/>
              <a:buChar char="o"/>
            </a:pP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391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>
                <a:solidFill>
                  <a:srgbClr val="7030A0"/>
                </a:solidFill>
              </a:rPr>
              <a:t>Contact Info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160" dirty="0"/>
              <a:t>Burdick 318B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160" dirty="0"/>
              <a:t>Office Hour: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altLang="en-US" sz="1800" dirty="0"/>
              <a:t>MW 10:00-11:45 am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160" dirty="0"/>
              <a:t>Email: ywu@uca.edu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442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9" name="Rectangle 1027">
            <a:extLst>
              <a:ext uri="{FF2B5EF4-FFF2-40B4-BE49-F238E27FC236}">
                <a16:creationId xmlns:a16="http://schemas.microsoft.com/office/drawing/2014/main" id="{71B653C7-50F3-46BF-B6EC-D3E2A110440E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7030A0"/>
                </a:solidFill>
                <a:latin typeface="Times New Roman" panose="02020603050405020304" pitchFamily="18" charset="0"/>
              </a:rPr>
              <a:t>Place for slides, and submitting lab exercise</a:t>
            </a:r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13F216-74A8-6982-B473-B9DBFEBD2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424" y="1632081"/>
            <a:ext cx="4053456" cy="288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67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>
                <a:solidFill>
                  <a:srgbClr val="7030A0"/>
                </a:solidFill>
              </a:rPr>
              <a:t>Who am I?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FE608D70-D581-D24A-1C70-9314919C8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498" y="1166113"/>
            <a:ext cx="7217433" cy="335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0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1" y="1029962"/>
            <a:ext cx="7679724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7030A0"/>
                </a:solidFill>
                <a:latin typeface="Times New Roman" panose="02020603050405020304" pitchFamily="18" charset="0"/>
              </a:rPr>
              <a:t>Place for slides, and submitting lab exercise</a:t>
            </a: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Course overview and expectations</a:t>
            </a:r>
            <a:endParaRPr lang="en-US" sz="2600" i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10" name="Rectangle 9" descr="red box">
            <a:extLst>
              <a:ext uri="{FF2B5EF4-FFF2-40B4-BE49-F238E27FC236}">
                <a16:creationId xmlns:a16="http://schemas.microsoft.com/office/drawing/2014/main" id="{F50BCFE0-368A-473A-BC7C-ED5B5E7504EF}"/>
              </a:ext>
            </a:extLst>
          </p:cNvPr>
          <p:cNvSpPr/>
          <p:nvPr/>
        </p:nvSpPr>
        <p:spPr>
          <a:xfrm>
            <a:off x="1635919" y="4113538"/>
            <a:ext cx="1108802" cy="3283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8B6C14-ACB2-C1F9-0A67-4C31E0EEC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035" y="1789762"/>
            <a:ext cx="4037365" cy="291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920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291FF39-F880-40B7-B53F-ED193CB12C5D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E6D08C77-A0BB-4C7C-A739-9DC074C9805B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Software</a:t>
            </a:r>
          </a:p>
        </p:txBody>
      </p:sp>
      <p:sp>
        <p:nvSpPr>
          <p:cNvPr id="5" name="Rectangle 1027">
            <a:extLst>
              <a:ext uri="{FF2B5EF4-FFF2-40B4-BE49-F238E27FC236}">
                <a16:creationId xmlns:a16="http://schemas.microsoft.com/office/drawing/2014/main" id="{1FC749D7-5F19-41FF-9A92-F64FBCE89A9C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ArcGIS Pro installed on Mac/other computer</a:t>
            </a:r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0066438C-C931-4F64-892C-2BDEBC269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1887031"/>
            <a:ext cx="7406640" cy="2372061"/>
          </a:xfrm>
        </p:spPr>
        <p:txBody>
          <a:bodyPr>
            <a:normAutofit/>
          </a:bodyPr>
          <a:lstStyle/>
          <a:p>
            <a:pPr algn="l"/>
            <a:r>
              <a:rPr lang="sv-SE" sz="2200" dirty="0"/>
              <a:t>ESRI </a:t>
            </a:r>
            <a:r>
              <a:rPr lang="sv-SE" sz="2200" dirty="0">
                <a:hlinkClick r:id="rId2"/>
              </a:rPr>
              <a:t>https://pro.arcgis.com/en/pro-app/latest/get-started/run-pro-on-a-mac.htm</a:t>
            </a:r>
            <a:r>
              <a:rPr lang="sv-SE" sz="2200" dirty="0"/>
              <a:t> </a:t>
            </a:r>
            <a:br>
              <a:rPr lang="sv-SE" sz="2200" dirty="0"/>
            </a:br>
            <a:br>
              <a:rPr lang="sv-SE" sz="2200" dirty="0"/>
            </a:br>
            <a:r>
              <a:rPr lang="it-IT" sz="2200" dirty="0"/>
              <a:t>Harvard</a:t>
            </a:r>
            <a:br>
              <a:rPr lang="it-IT" sz="2200" dirty="0"/>
            </a:br>
            <a:r>
              <a:rPr lang="it-IT" sz="2200" dirty="0">
                <a:hlinkClick r:id="rId3"/>
              </a:rPr>
              <a:t>https://gis.harvard.edu/faq/how-installing-arcgis-desktop-or-pro-mac-computer</a:t>
            </a:r>
            <a:r>
              <a:rPr lang="it-IT" sz="2200" dirty="0"/>
              <a:t>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2921C5-92AA-414D-B087-ABA3DC3FD5E2}"/>
              </a:ext>
            </a:extLst>
          </p:cNvPr>
          <p:cNvSpPr txBox="1"/>
          <p:nvPr/>
        </p:nvSpPr>
        <p:spPr>
          <a:xfrm>
            <a:off x="411480" y="1526963"/>
            <a:ext cx="5795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084AC3-3029-40BA-9643-8DDC47CCE215}"/>
              </a:ext>
            </a:extLst>
          </p:cNvPr>
          <p:cNvSpPr txBox="1"/>
          <p:nvPr/>
        </p:nvSpPr>
        <p:spPr>
          <a:xfrm>
            <a:off x="411480" y="4437931"/>
            <a:ext cx="5795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PCs (e.g., Chromebook, Microsoft surface)</a:t>
            </a:r>
          </a:p>
          <a:p>
            <a:r>
              <a:rPr lang="en-US" dirty="0"/>
              <a:t>Please talk with/email to me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43DDA2-F949-4DD4-9259-8AC6FAA34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4715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Software – ArcGIS Online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" name="Rectangle 1027">
            <a:extLst>
              <a:ext uri="{FF2B5EF4-FFF2-40B4-BE49-F238E27FC236}">
                <a16:creationId xmlns:a16="http://schemas.microsoft.com/office/drawing/2014/main" id="{74743E1C-0078-4F20-AC2C-8A538D2F28EF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ArcGIS Online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en-US" sz="2240" dirty="0"/>
              <a:t>Log in ArcGIS online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DF30CA-F963-D0A1-5659-69E39774E5DE}"/>
              </a:ext>
            </a:extLst>
          </p:cNvPr>
          <p:cNvSpPr txBox="1"/>
          <p:nvPr/>
        </p:nvSpPr>
        <p:spPr>
          <a:xfrm>
            <a:off x="3546281" y="1506830"/>
            <a:ext cx="41346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https://uca.edu/geography/gis/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589F1C-88F2-57BD-F8B9-194DB4CA0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1917" y="2004931"/>
            <a:ext cx="2725766" cy="263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0464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1027">
            <a:extLst>
              <a:ext uri="{FF2B5EF4-FFF2-40B4-BE49-F238E27FC236}">
                <a16:creationId xmlns:a16="http://schemas.microsoft.com/office/drawing/2014/main" id="{F91C3C4F-AFA8-48B3-AF1A-33AC2E596F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2740" y="1029962"/>
            <a:ext cx="7850659" cy="388620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ESRI ArcGIS Pro</a:t>
            </a:r>
            <a:endParaRPr lang="en-US" altLang="en-US" sz="2160" dirty="0"/>
          </a:p>
          <a:p>
            <a:pPr marL="411480" lvl="1" indent="0">
              <a:buNone/>
            </a:pPr>
            <a:endParaRPr lang="en-US" altLang="en-US" sz="216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Software – ArcGIS Pro</a:t>
            </a:r>
            <a:endParaRPr lang="en-US" sz="2600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7" name="Picture 6" descr="ArcGIS Pro">
            <a:extLst>
              <a:ext uri="{FF2B5EF4-FFF2-40B4-BE49-F238E27FC236}">
                <a16:creationId xmlns:a16="http://schemas.microsoft.com/office/drawing/2014/main" id="{6E6C59CF-40DE-4BFA-989F-8B691C987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70632"/>
            <a:ext cx="3456875" cy="1725724"/>
          </a:xfrm>
          <a:prstGeom prst="rect">
            <a:avLst/>
          </a:prstGeom>
        </p:spPr>
      </p:pic>
      <p:pic>
        <p:nvPicPr>
          <p:cNvPr id="10" name="Picture 9" descr="ArcGIS Pro">
            <a:extLst>
              <a:ext uri="{FF2B5EF4-FFF2-40B4-BE49-F238E27FC236}">
                <a16:creationId xmlns:a16="http://schemas.microsoft.com/office/drawing/2014/main" id="{0EFE9027-4C7A-481C-B63C-2335038CB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3937" y="2601420"/>
            <a:ext cx="4114800" cy="216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2032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Software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7" name="Rectangle 1027">
            <a:extLst>
              <a:ext uri="{FF2B5EF4-FFF2-40B4-BE49-F238E27FC236}">
                <a16:creationId xmlns:a16="http://schemas.microsoft.com/office/drawing/2014/main" id="{74743E1C-0078-4F20-AC2C-8A538D2F28EF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ArcGIS Pro installed in your own PC </a:t>
            </a:r>
          </a:p>
        </p:txBody>
      </p:sp>
      <p:sp>
        <p:nvSpPr>
          <p:cNvPr id="9" name="Rectangle 8" descr="red box">
            <a:extLst>
              <a:ext uri="{FF2B5EF4-FFF2-40B4-BE49-F238E27FC236}">
                <a16:creationId xmlns:a16="http://schemas.microsoft.com/office/drawing/2014/main" id="{185F94B4-2F72-47BF-9FAA-D84683A8426A}"/>
              </a:ext>
            </a:extLst>
          </p:cNvPr>
          <p:cNvSpPr/>
          <p:nvPr/>
        </p:nvSpPr>
        <p:spPr>
          <a:xfrm>
            <a:off x="6332749" y="2130407"/>
            <a:ext cx="635619" cy="1827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1E310E-E890-9AA0-2DA8-AB772F7A5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550" y="1634227"/>
            <a:ext cx="7679724" cy="287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794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Software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7" name="Rectangle 1027">
            <a:extLst>
              <a:ext uri="{FF2B5EF4-FFF2-40B4-BE49-F238E27FC236}">
                <a16:creationId xmlns:a16="http://schemas.microsoft.com/office/drawing/2014/main" id="{74743E1C-0078-4F20-AC2C-8A538D2F28EF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ArcGIS Pro installed in your own PC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191FDC-CE04-26B2-50AE-7C0D5AAE2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53" y="1410095"/>
            <a:ext cx="6718852" cy="325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010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rcGIS online">
            <a:extLst>
              <a:ext uri="{FF2B5EF4-FFF2-40B4-BE49-F238E27FC236}">
                <a16:creationId xmlns:a16="http://schemas.microsoft.com/office/drawing/2014/main" id="{4E1B8593-B5CA-4BCC-8DEC-72CAD8E5E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45" y="1523682"/>
            <a:ext cx="7106298" cy="339248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7030A0"/>
                </a:solidFill>
              </a:rPr>
              <a:t>Software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7" name="Rectangle 1027">
            <a:extLst>
              <a:ext uri="{FF2B5EF4-FFF2-40B4-BE49-F238E27FC236}">
                <a16:creationId xmlns:a16="http://schemas.microsoft.com/office/drawing/2014/main" id="{74743E1C-0078-4F20-AC2C-8A538D2F28EF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ArcGIS Pro installed in your own PC</a:t>
            </a:r>
          </a:p>
        </p:txBody>
      </p:sp>
      <p:sp>
        <p:nvSpPr>
          <p:cNvPr id="6" name="Rectangle 5" descr="red box">
            <a:extLst>
              <a:ext uri="{FF2B5EF4-FFF2-40B4-BE49-F238E27FC236}">
                <a16:creationId xmlns:a16="http://schemas.microsoft.com/office/drawing/2014/main" id="{79844E2D-9994-4AE6-AF8D-CC66607003A7}"/>
              </a:ext>
            </a:extLst>
          </p:cNvPr>
          <p:cNvSpPr/>
          <p:nvPr/>
        </p:nvSpPr>
        <p:spPr>
          <a:xfrm>
            <a:off x="2219093" y="3681328"/>
            <a:ext cx="1449658" cy="2956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486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>
                <a:solidFill>
                  <a:srgbClr val="7030A0"/>
                </a:solidFill>
              </a:rPr>
              <a:t>ArcGIS online account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10" name="Rectangle 1027">
            <a:extLst>
              <a:ext uri="{FF2B5EF4-FFF2-40B4-BE49-F238E27FC236}">
                <a16:creationId xmlns:a16="http://schemas.microsoft.com/office/drawing/2014/main" id="{F56A2858-C24B-4D23-AA5A-007F4E06D6E7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altLang="en-US" sz="2600" dirty="0"/>
              <a:t>ArcGIS Pro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4CF7BE-17E0-CD5D-13FA-7D64105BA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827368"/>
            <a:ext cx="3121634" cy="24973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EB9B27-56FA-6016-C04C-82BFCD26F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7832" y="945489"/>
            <a:ext cx="5031768" cy="295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535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1049C-4A6E-414F-A6EB-067881B5F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7E59CC-C449-459C-B555-16FF535630C5}"/>
              </a:ext>
            </a:extLst>
          </p:cNvPr>
          <p:cNvSpPr txBox="1"/>
          <p:nvPr/>
        </p:nvSpPr>
        <p:spPr>
          <a:xfrm>
            <a:off x="1638646" y="2144857"/>
            <a:ext cx="49523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GIS Application in Modern World</a:t>
            </a:r>
            <a:endParaRPr lang="en-US" sz="28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2958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/>
          <p:cNvSpPr txBox="1">
            <a:spLocks/>
          </p:cNvSpPr>
          <p:nvPr/>
        </p:nvSpPr>
        <p:spPr>
          <a:xfrm>
            <a:off x="3909007" y="1547459"/>
            <a:ext cx="2984006" cy="2881110"/>
          </a:xfrm>
          <a:prstGeom prst="rect">
            <a:avLst/>
          </a:prstGeom>
        </p:spPr>
        <p:txBody>
          <a:bodyPr vert="horz" lIns="61738" tIns="30869" rIns="61738" bIns="30869" rtlCol="0">
            <a:norm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20" dirty="0"/>
          </a:p>
        </p:txBody>
      </p:sp>
      <p:pic>
        <p:nvPicPr>
          <p:cNvPr id="3" name="Picture 2" descr="gic websit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830" y="3382495"/>
            <a:ext cx="1313667" cy="135186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55581" y="4788953"/>
            <a:ext cx="1469377" cy="4662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15" dirty="0">
                <a:hlinkClick r:id="rId4"/>
              </a:rPr>
              <a:t>http://www.gjc.org/</a:t>
            </a:r>
            <a:endParaRPr lang="en-US" sz="1215" dirty="0"/>
          </a:p>
          <a:p>
            <a:endParaRPr lang="en-US" sz="1215" dirty="0"/>
          </a:p>
        </p:txBody>
      </p:sp>
      <p:pic>
        <p:nvPicPr>
          <p:cNvPr id="5" name="Picture 4" descr="gisjobs websit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3872" y="1045595"/>
            <a:ext cx="2508109" cy="53595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742383" y="1662976"/>
            <a:ext cx="1841402" cy="4662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15" dirty="0">
                <a:hlinkClick r:id="rId6"/>
              </a:rPr>
              <a:t>https://www.gisjobs.com/</a:t>
            </a:r>
            <a:endParaRPr lang="en-US" sz="1215" dirty="0"/>
          </a:p>
          <a:p>
            <a:endParaRPr lang="en-US" sz="1215" dirty="0"/>
          </a:p>
        </p:txBody>
      </p:sp>
      <p:pic>
        <p:nvPicPr>
          <p:cNvPr id="8" name="Picture 7" descr="mygisjobs websit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1243" y="2177460"/>
            <a:ext cx="2360703" cy="71383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663446" y="3022111"/>
            <a:ext cx="2030428" cy="4662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15" dirty="0">
                <a:hlinkClick r:id="rId8"/>
              </a:rPr>
              <a:t>https://www.mygisjobs.com/</a:t>
            </a:r>
            <a:endParaRPr lang="en-US" sz="1215" dirty="0"/>
          </a:p>
          <a:p>
            <a:endParaRPr lang="en-US" sz="1215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FC771F-67D8-4EDB-85B6-880BAFC35AAA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CF3D89AB-A898-47C8-9ED4-205D5C878708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err="1">
                <a:solidFill>
                  <a:srgbClr val="00B050"/>
                </a:solidFill>
              </a:rPr>
              <a:t>GISer</a:t>
            </a:r>
            <a:r>
              <a:rPr lang="en-US" sz="3200" dirty="0">
                <a:solidFill>
                  <a:srgbClr val="00B050"/>
                </a:solidFill>
              </a:rPr>
              <a:t> Job Market</a:t>
            </a:r>
            <a:endParaRPr lang="en-US" sz="2600" i="1" dirty="0">
              <a:solidFill>
                <a:srgbClr val="00B050"/>
              </a:solidFill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D530F4FE-C1E5-4B19-8CDF-1BA89197F6D4}"/>
              </a:ext>
            </a:extLst>
          </p:cNvPr>
          <p:cNvSpPr txBox="1">
            <a:spLocks noChangeArrowheads="1"/>
          </p:cNvSpPr>
          <p:nvPr/>
        </p:nvSpPr>
        <p:spPr>
          <a:xfrm>
            <a:off x="-8995" y="1121064"/>
            <a:ext cx="5751378" cy="39755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600" b="1" dirty="0"/>
              <a:t>Local Government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Planning and environmental management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property records and appraisal  </a:t>
            </a:r>
          </a:p>
          <a:p>
            <a:pPr>
              <a:lnSpc>
                <a:spcPct val="90000"/>
              </a:lnSpc>
            </a:pPr>
            <a:r>
              <a:rPr lang="en-US" altLang="en-US" sz="1600" b="1" dirty="0"/>
              <a:t>Real Estate and Marketing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Retail site selection, site evaluation </a:t>
            </a:r>
          </a:p>
          <a:p>
            <a:pPr>
              <a:lnSpc>
                <a:spcPct val="90000"/>
              </a:lnSpc>
            </a:pPr>
            <a:r>
              <a:rPr lang="en-US" altLang="en-US" sz="1600" b="1" dirty="0"/>
              <a:t>Public safety and defense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Crime analysis, fire prevention, emergency management, military/defense</a:t>
            </a:r>
          </a:p>
          <a:p>
            <a:pPr>
              <a:lnSpc>
                <a:spcPct val="90000"/>
              </a:lnSpc>
            </a:pPr>
            <a:r>
              <a:rPr lang="en-US" altLang="en-US" sz="1600" b="1" dirty="0"/>
              <a:t>Natural resource exploration/extraction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Petroleum, minerals, quarrying</a:t>
            </a:r>
          </a:p>
          <a:p>
            <a:pPr>
              <a:lnSpc>
                <a:spcPct val="90000"/>
              </a:lnSpc>
            </a:pPr>
            <a:r>
              <a:rPr lang="en-US" altLang="en-US" sz="1600" b="1" dirty="0"/>
              <a:t>Transportation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Airline route planning, transportation planning/modeling</a:t>
            </a:r>
          </a:p>
          <a:p>
            <a:pPr>
              <a:lnSpc>
                <a:spcPct val="90000"/>
              </a:lnSpc>
            </a:pPr>
            <a:r>
              <a:rPr lang="en-US" altLang="en-US" sz="1600" b="1" dirty="0"/>
              <a:t>Public health and epidemiology</a:t>
            </a:r>
          </a:p>
          <a:p>
            <a:pPr>
              <a:lnSpc>
                <a:spcPct val="90000"/>
              </a:lnSpc>
            </a:pPr>
            <a:r>
              <a:rPr lang="en-US" altLang="en-US" sz="1600" b="1" dirty="0"/>
              <a:t>The Geospatial Industry</a:t>
            </a:r>
          </a:p>
          <a:p>
            <a:pPr lvl="1">
              <a:lnSpc>
                <a:spcPct val="90000"/>
              </a:lnSpc>
            </a:pPr>
            <a:r>
              <a:rPr lang="en-US" altLang="en-US" sz="1600" dirty="0"/>
              <a:t>Data development, application development, programming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CF810E-190E-4666-877D-A02124549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0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116C6-1FDC-A669-6105-F66821292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23DBE-2620-7967-9C81-A0D46E27F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684"/>
            <a:ext cx="4114800" cy="647486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Past Teaching Experience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66D37-09FA-CBEB-CAC3-8A6BA10511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57DAD1-48AB-8A4C-A054-135C0212BAAD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764F40D-1305-58D7-D448-413997826CE9}"/>
              </a:ext>
            </a:extLst>
          </p:cNvPr>
          <p:cNvGrpSpPr/>
          <p:nvPr/>
        </p:nvGrpSpPr>
        <p:grpSpPr>
          <a:xfrm>
            <a:off x="480029" y="1102255"/>
            <a:ext cx="3998098" cy="3823009"/>
            <a:chOff x="1083112" y="1003039"/>
            <a:chExt cx="3383819" cy="3401059"/>
          </a:xfrm>
        </p:grpSpPr>
        <p:pic>
          <p:nvPicPr>
            <p:cNvPr id="83" name="Picture 82" descr="A cartoon snake with a speech bubble&#10;&#10;Description automatically generated">
              <a:hlinkClick r:id="rId2"/>
              <a:extLst>
                <a:ext uri="{FF2B5EF4-FFF2-40B4-BE49-F238E27FC236}">
                  <a16:creationId xmlns:a16="http://schemas.microsoft.com/office/drawing/2014/main" id="{99AA12A9-56FF-8781-BD15-BF4CD8534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215" y="1491005"/>
              <a:ext cx="1780093" cy="1244961"/>
            </a:xfrm>
            <a:prstGeom prst="rect">
              <a:avLst/>
            </a:prstGeom>
          </p:spPr>
        </p:pic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4E9E951A-1686-1BA0-0C27-1A95634FE251}"/>
                </a:ext>
              </a:extLst>
            </p:cNvPr>
            <p:cNvSpPr txBox="1"/>
            <p:nvPr/>
          </p:nvSpPr>
          <p:spPr>
            <a:xfrm>
              <a:off x="1398386" y="3006998"/>
              <a:ext cx="2599335" cy="139710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61722" tIns="30861" rIns="61722" bIns="30861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Manipulating Spatial Data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Web Mapping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Processing Raster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Data Analysis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Creating Custom Tool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Data Visualization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…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62C4BBB-C8AF-0C2E-003D-041C38530E1E}"/>
                </a:ext>
              </a:extLst>
            </p:cNvPr>
            <p:cNvSpPr txBox="1"/>
            <p:nvPr/>
          </p:nvSpPr>
          <p:spPr>
            <a:xfrm>
              <a:off x="1083112" y="1003039"/>
              <a:ext cx="3383819" cy="379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92882" algn="ctr">
                <a:buFont typeface="Arial" panose="020B0604020202020204" pitchFamily="34" charset="0"/>
                <a:buChar char="•"/>
              </a:pPr>
              <a:r>
                <a:rPr lang="en-US" sz="1620" b="1" dirty="0">
                  <a:solidFill>
                    <a:srgbClr val="C00000"/>
                  </a:solidFill>
                  <a:ea typeface="Calibri"/>
                  <a:cs typeface="Calibri"/>
                </a:rPr>
                <a:t>Python Programming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83E94D3-30AE-C12E-96D3-1950062CCE81}"/>
              </a:ext>
            </a:extLst>
          </p:cNvPr>
          <p:cNvGrpSpPr/>
          <p:nvPr/>
        </p:nvGrpSpPr>
        <p:grpSpPr>
          <a:xfrm>
            <a:off x="4541796" y="1102255"/>
            <a:ext cx="3378204" cy="3828951"/>
            <a:chOff x="5240120" y="1070263"/>
            <a:chExt cx="2634872" cy="325682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060BF7E-8DD8-C791-47D7-208077AA7CE0}"/>
                </a:ext>
              </a:extLst>
            </p:cNvPr>
            <p:cNvSpPr txBox="1"/>
            <p:nvPr/>
          </p:nvSpPr>
          <p:spPr>
            <a:xfrm>
              <a:off x="5240120" y="1070263"/>
              <a:ext cx="2634872" cy="3598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92882" indent="-192882" algn="ctr">
                <a:buFont typeface="Arial" panose="020B0604020202020204" pitchFamily="34" charset="0"/>
                <a:buChar char="•"/>
              </a:pPr>
              <a:r>
                <a:rPr lang="en-US" sz="1620" b="1" dirty="0">
                  <a:solidFill>
                    <a:srgbClr val="C00000"/>
                  </a:solidFill>
                  <a:ea typeface="Calibri"/>
                  <a:cs typeface="Calibri"/>
                </a:rPr>
                <a:t>Spatial Database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6F197EC-6548-1DC8-10BA-2211E4DEB56A}"/>
                </a:ext>
              </a:extLst>
            </p:cNvPr>
            <p:cNvSpPr txBox="1"/>
            <p:nvPr/>
          </p:nvSpPr>
          <p:spPr>
            <a:xfrm>
              <a:off x="5591120" y="2965788"/>
              <a:ext cx="2283872" cy="1361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G</a:t>
              </a:r>
              <a:r>
                <a:rPr lang="en-US" altLang="zh-CN" sz="1400" b="1" dirty="0">
                  <a:ea typeface="Calibri"/>
                  <a:cs typeface="Calibri"/>
                </a:rPr>
                <a:t>eodatabase</a:t>
              </a:r>
              <a:endParaRPr lang="en-US" sz="1400" b="1" dirty="0">
                <a:ea typeface="Calibri"/>
                <a:cs typeface="Calibri"/>
              </a:endParaRP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SQL</a:t>
              </a: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Proximity Analysis</a:t>
              </a: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Geometry processing</a:t>
              </a: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Raster processing</a:t>
              </a:r>
            </a:p>
            <a:p>
              <a:pPr marL="231458" indent="-231458">
                <a:buAutoNum type="arabicPeriod"/>
              </a:pPr>
              <a:r>
                <a:rPr lang="en-US" sz="1400" b="1" dirty="0" err="1">
                  <a:ea typeface="Calibri"/>
                  <a:cs typeface="Calibri"/>
                </a:rPr>
                <a:t>PostSQL</a:t>
              </a:r>
              <a:r>
                <a:rPr lang="en-US" sz="1400" b="1" dirty="0">
                  <a:ea typeface="Calibri"/>
                  <a:cs typeface="Calibri"/>
                </a:rPr>
                <a:t> with python</a:t>
              </a: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…</a:t>
              </a:r>
            </a:p>
          </p:txBody>
        </p:sp>
      </p:grpSp>
      <p:pic>
        <p:nvPicPr>
          <p:cNvPr id="24" name="Picture 23">
            <a:hlinkClick r:id="rId4"/>
            <a:extLst>
              <a:ext uri="{FF2B5EF4-FFF2-40B4-BE49-F238E27FC236}">
                <a16:creationId xmlns:a16="http://schemas.microsoft.com/office/drawing/2014/main" id="{EF314FA9-B4A1-435E-25BE-703EAF37FB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2922" y="1579160"/>
            <a:ext cx="1370277" cy="13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607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533" y="1178490"/>
            <a:ext cx="3187375" cy="3440400"/>
          </a:xfrm>
        </p:spPr>
        <p:txBody>
          <a:bodyPr>
            <a:normAutofit fontScale="55000" lnSpcReduction="20000"/>
          </a:bodyPr>
          <a:lstStyle/>
          <a:p>
            <a:pPr marL="185221" lvl="1" indent="0">
              <a:buNone/>
            </a:pPr>
            <a:r>
              <a:rPr lang="en-US" sz="3300" dirty="0"/>
              <a:t>2020-2021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Four students worked as full time at ARDOT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Three students in master GIS program @UCA (One student is supported by Arkansas Space Grant Consortium project)</a:t>
            </a:r>
          </a:p>
          <a:p>
            <a:pPr marL="185221" lvl="1" indent="0">
              <a:buNone/>
            </a:pPr>
            <a:endParaRPr lang="en-US" sz="3300" dirty="0"/>
          </a:p>
          <a:p>
            <a:pPr marL="185221" lvl="1" indent="0">
              <a:buNone/>
            </a:pPr>
            <a:r>
              <a:rPr lang="en-US" sz="3300" dirty="0"/>
              <a:t>2022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Two current students worked as part-time at ARDOT</a:t>
            </a:r>
          </a:p>
          <a:p>
            <a:pPr marL="493922" lvl="1" indent="-308701">
              <a:buFont typeface="+mj-lt"/>
              <a:buAutoNum type="arabicPeriod"/>
            </a:pPr>
            <a:endParaRPr lang="en-US" sz="33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CB4AE1B-DA2C-4C32-BFBB-B18DF8823CD9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846CA4DC-3FA8-44C1-8191-09A7FAEFD95F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00B050"/>
                </a:solidFill>
              </a:rPr>
              <a:t>Geography Students placement @UCA</a:t>
            </a:r>
            <a:endParaRPr lang="en-US" sz="2600" i="1" dirty="0">
              <a:solidFill>
                <a:srgbClr val="00B05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20B49A-1CCA-4684-91C4-643C833F3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40</a:t>
            </a:fld>
            <a:endParaRPr lang="en-US"/>
          </a:p>
        </p:txBody>
      </p:sp>
      <p:pic>
        <p:nvPicPr>
          <p:cNvPr id="5" name="Picture 4" descr="ARDOT website">
            <a:extLst>
              <a:ext uri="{FF2B5EF4-FFF2-40B4-BE49-F238E27FC236}">
                <a16:creationId xmlns:a16="http://schemas.microsoft.com/office/drawing/2014/main" id="{CFF635F8-636A-4466-99A9-0D03E4A60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415" y="1042280"/>
            <a:ext cx="4563900" cy="2167596"/>
          </a:xfrm>
          <a:prstGeom prst="rect">
            <a:avLst/>
          </a:prstGeom>
        </p:spPr>
      </p:pic>
      <p:pic>
        <p:nvPicPr>
          <p:cNvPr id="8" name="Picture 7" descr="Energy website">
            <a:extLst>
              <a:ext uri="{FF2B5EF4-FFF2-40B4-BE49-F238E27FC236}">
                <a16:creationId xmlns:a16="http://schemas.microsoft.com/office/drawing/2014/main" id="{2605F2B8-4494-4570-88DC-584862C6A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3209876"/>
            <a:ext cx="3056351" cy="17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67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533" y="1178489"/>
            <a:ext cx="3893370" cy="3674273"/>
          </a:xfrm>
        </p:spPr>
        <p:txBody>
          <a:bodyPr>
            <a:normAutofit fontScale="55000" lnSpcReduction="20000"/>
          </a:bodyPr>
          <a:lstStyle/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Spatial problem solving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Spatial analysis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Software troubleshooting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Statistics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Spatial predictive modeling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Database management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Web GIS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Python scripting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Cartography/Map design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Graphic design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Image interpretation</a:t>
            </a:r>
          </a:p>
          <a:p>
            <a:pPr marL="493922" lvl="1" indent="-308701">
              <a:buFont typeface="+mj-lt"/>
              <a:buAutoNum type="arabicPeriod"/>
            </a:pPr>
            <a:r>
              <a:rPr lang="en-US" sz="3300" dirty="0"/>
              <a:t>GPS tracking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CB4AE1B-DA2C-4C32-BFBB-B18DF8823CD9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846CA4DC-3FA8-44C1-8191-09A7FAEFD95F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00B050"/>
                </a:solidFill>
              </a:rPr>
              <a:t>Geospatial Skillsets</a:t>
            </a:r>
            <a:endParaRPr lang="en-US" sz="2600" i="1" dirty="0">
              <a:solidFill>
                <a:srgbClr val="00B05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20B49A-1CCA-4684-91C4-643C833F3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316CB6-D5E5-4903-9816-1142A813D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588" y="1856659"/>
            <a:ext cx="3712621" cy="261435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94665B5-2130-4ED3-A639-8C8A1A1FB560}"/>
              </a:ext>
            </a:extLst>
          </p:cNvPr>
          <p:cNvSpPr/>
          <p:nvPr/>
        </p:nvSpPr>
        <p:spPr>
          <a:xfrm>
            <a:off x="4449337" y="4767263"/>
            <a:ext cx="2226892" cy="4039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10" dirty="0">
                <a:hlinkClick r:id="rId4"/>
              </a:rPr>
              <a:t>http://www.aag.org/cs/publications/special/gist</a:t>
            </a:r>
            <a:endParaRPr lang="en-US" sz="810" dirty="0"/>
          </a:p>
          <a:p>
            <a:endParaRPr lang="en-US" sz="1215" dirty="0"/>
          </a:p>
        </p:txBody>
      </p:sp>
    </p:spTree>
    <p:extLst>
      <p:ext uri="{BB962C8B-B14F-4D97-AF65-F5344CB8AC3E}">
        <p14:creationId xmlns:p14="http://schemas.microsoft.com/office/powerpoint/2010/main" val="186114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14B67-F0E0-DECB-2935-6574263FD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183EE68-AE2E-8154-3E4A-F2B10428CF06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9033E7BF-4CE5-EBEE-FCA9-F1458D3D1E69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solidFill>
                  <a:srgbClr val="00B050"/>
                </a:solidFill>
              </a:rPr>
              <a:t>Esri Summer </a:t>
            </a:r>
            <a:r>
              <a:rPr lang="en-US" sz="3200" dirty="0" err="1">
                <a:solidFill>
                  <a:srgbClr val="00B050"/>
                </a:solidFill>
              </a:rPr>
              <a:t>Intership</a:t>
            </a:r>
            <a:endParaRPr lang="en-US" sz="2600" i="1" dirty="0">
              <a:solidFill>
                <a:srgbClr val="00B05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A1A41E-E6E9-6569-44EE-7B509608E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3D8F6E4A-B4E3-5CED-7D13-1293D5BBD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529" y="1155909"/>
            <a:ext cx="6294671" cy="319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26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1305" y="1325254"/>
            <a:ext cx="3286989" cy="830997"/>
          </a:xfrm>
          <a:prstGeom prst="rect">
            <a:avLst/>
          </a:prstGeom>
          <a:noFill/>
        </p:spPr>
        <p:txBody>
          <a:bodyPr wrap="none" lIns="82296" tIns="41148" rIns="82296" bIns="41148">
            <a:spAutoFit/>
          </a:bodyPr>
          <a:lstStyle/>
          <a:p>
            <a:pPr algn="ctr"/>
            <a:r>
              <a:rPr lang="en-US" sz="4860" b="1" spc="180" dirty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rgbClr val="008000">
                    <a:alpha val="50000"/>
                  </a:srgb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Thank you!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3C9EAE-E5B7-4784-94CD-D062E1781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DE135F-68C6-4911-85BA-92ABB3F9F85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2400" y="4275667"/>
            <a:ext cx="5915025" cy="75819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ADF13BC-3A5F-4415-94E6-85FAF42998C9}"/>
              </a:ext>
            </a:extLst>
          </p:cNvPr>
          <p:cNvCxnSpPr/>
          <p:nvPr/>
        </p:nvCxnSpPr>
        <p:spPr>
          <a:xfrm>
            <a:off x="152400" y="4182575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223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79EC9-9C6E-D7FF-80F3-0A1231D3C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684"/>
            <a:ext cx="4175303" cy="647486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rgbClr val="7030A0"/>
                </a:solidFill>
              </a:rPr>
              <a:t>Past Teaching Experience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49D38E-F261-1D05-9EEB-24F06A6BEC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57DAD1-48AB-8A4C-A054-135C0212BAAD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58443" y="943200"/>
            <a:ext cx="3718245" cy="3682148"/>
            <a:chOff x="1083112" y="1003039"/>
            <a:chExt cx="3383819" cy="3494251"/>
          </a:xfrm>
        </p:grpSpPr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CCD09171-EE3F-331B-B7A6-3ABCFF5A58ED}"/>
                </a:ext>
              </a:extLst>
            </p:cNvPr>
            <p:cNvSpPr txBox="1"/>
            <p:nvPr/>
          </p:nvSpPr>
          <p:spPr>
            <a:xfrm>
              <a:off x="1398386" y="3006998"/>
              <a:ext cx="2599335" cy="149029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61722" tIns="30861" rIns="61722" bIns="30861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HTML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CSS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JS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Python Web Mapping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R Web Mapping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ArcGIS Maps for JavaScript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…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83112" y="1003039"/>
              <a:ext cx="3383819" cy="379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92882" algn="ctr">
                <a:buFont typeface="Arial" panose="020B0604020202020204" pitchFamily="34" charset="0"/>
                <a:buChar char="•"/>
              </a:pPr>
              <a:r>
                <a:rPr lang="en-US" sz="1620" b="1" dirty="0">
                  <a:solidFill>
                    <a:srgbClr val="C00000"/>
                  </a:solidFill>
                  <a:ea typeface="Calibri"/>
                  <a:cs typeface="Calibri"/>
                </a:rPr>
                <a:t>Web Mapping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849587" y="943201"/>
            <a:ext cx="2659200" cy="3658140"/>
            <a:chOff x="5240120" y="1070263"/>
            <a:chExt cx="2634872" cy="3585274"/>
          </a:xfrm>
        </p:grpSpPr>
        <p:sp>
          <p:nvSpPr>
            <p:cNvPr id="7" name="TextBox 6"/>
            <p:cNvSpPr txBox="1"/>
            <p:nvPr/>
          </p:nvSpPr>
          <p:spPr>
            <a:xfrm>
              <a:off x="5240120" y="1070263"/>
              <a:ext cx="2634872" cy="3598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92882" indent="-192882" algn="ctr">
                <a:buFont typeface="Arial" panose="020B0604020202020204" pitchFamily="34" charset="0"/>
                <a:buChar char="•"/>
              </a:pPr>
              <a:r>
                <a:rPr lang="en-US" sz="1620" b="1" dirty="0">
                  <a:solidFill>
                    <a:srgbClr val="C00000"/>
                  </a:solidFill>
                  <a:ea typeface="Calibri"/>
                  <a:cs typeface="Calibri"/>
                </a:rPr>
                <a:t>Intermediate Statistics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757555" y="2969871"/>
              <a:ext cx="1981132" cy="1685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Bivariate regression</a:t>
              </a: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Logistics regression</a:t>
              </a: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PCA </a:t>
              </a: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GWR</a:t>
              </a: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Spatial Autocorrelation</a:t>
              </a:r>
            </a:p>
            <a:p>
              <a:pPr marL="231458" indent="-231458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…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281C90-6135-3336-D57C-FB2A58B31548}"/>
              </a:ext>
            </a:extLst>
          </p:cNvPr>
          <p:cNvGrpSpPr/>
          <p:nvPr/>
        </p:nvGrpSpPr>
        <p:grpSpPr>
          <a:xfrm>
            <a:off x="5665705" y="1327172"/>
            <a:ext cx="1543121" cy="1338162"/>
            <a:chOff x="4695395" y="1409700"/>
            <a:chExt cx="1735299" cy="1723243"/>
          </a:xfrm>
        </p:grpSpPr>
        <p:pic>
          <p:nvPicPr>
            <p:cNvPr id="11" name="Graphic 10" descr="Statistics with solid fill">
              <a:extLst>
                <a:ext uri="{FF2B5EF4-FFF2-40B4-BE49-F238E27FC236}">
                  <a16:creationId xmlns:a16="http://schemas.microsoft.com/office/drawing/2014/main" id="{E7D4427E-98E7-14C0-1E5C-5344540BB2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516294" y="2218543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Bar chart with solid fill">
              <a:extLst>
                <a:ext uri="{FF2B5EF4-FFF2-40B4-BE49-F238E27FC236}">
                  <a16:creationId xmlns:a16="http://schemas.microsoft.com/office/drawing/2014/main" id="{1DC0D482-809A-59EF-0102-E7949B9F3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22457" y="2218543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Normal Distribution with solid fill">
              <a:extLst>
                <a:ext uri="{FF2B5EF4-FFF2-40B4-BE49-F238E27FC236}">
                  <a16:creationId xmlns:a16="http://schemas.microsoft.com/office/drawing/2014/main" id="{486717D2-11FF-1826-9DA6-A00173889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516294" y="1409700"/>
              <a:ext cx="914400" cy="914400"/>
            </a:xfrm>
            <a:prstGeom prst="rect">
              <a:avLst/>
            </a:prstGeom>
          </p:spPr>
        </p:pic>
        <p:pic>
          <p:nvPicPr>
            <p:cNvPr id="17" name="Graphic 16" descr="Pie chart with solid fill">
              <a:hlinkClick r:id="rId8"/>
              <a:extLst>
                <a:ext uri="{FF2B5EF4-FFF2-40B4-BE49-F238E27FC236}">
                  <a16:creationId xmlns:a16="http://schemas.microsoft.com/office/drawing/2014/main" id="{C9E58EB2-93FA-0BD8-A274-B216CD22C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695395" y="1437636"/>
              <a:ext cx="914400" cy="914400"/>
            </a:xfrm>
            <a:prstGeom prst="rect">
              <a:avLst/>
            </a:prstGeom>
          </p:spPr>
        </p:pic>
      </p:grpSp>
      <p:pic>
        <p:nvPicPr>
          <p:cNvPr id="16" name="Picture 15">
            <a:hlinkClick r:id="rId11"/>
            <a:extLst>
              <a:ext uri="{FF2B5EF4-FFF2-40B4-BE49-F238E27FC236}">
                <a16:creationId xmlns:a16="http://schemas.microsoft.com/office/drawing/2014/main" id="{1AB815ED-0AAC-1FA1-97BF-EA617314366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58088" y="1368155"/>
            <a:ext cx="1476349" cy="153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8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BE424-2297-9ACA-DC88-8BAC277A3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225"/>
            <a:ext cx="3924300" cy="857250"/>
          </a:xfrm>
        </p:spPr>
        <p:txBody>
          <a:bodyPr/>
          <a:lstStyle/>
          <a:p>
            <a:r>
              <a:rPr lang="en-US" sz="4000" dirty="0">
                <a:solidFill>
                  <a:srgbClr val="7030A0"/>
                </a:solidFill>
              </a:rPr>
              <a:t>Teaching in UCA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641843-1C0F-E18D-286A-990650329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57DAD1-48AB-8A4C-A054-135C0212BAAD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576419-FD74-3253-EBF1-6D12FA38F8AA}"/>
              </a:ext>
            </a:extLst>
          </p:cNvPr>
          <p:cNvGrpSpPr/>
          <p:nvPr/>
        </p:nvGrpSpPr>
        <p:grpSpPr>
          <a:xfrm>
            <a:off x="431625" y="977502"/>
            <a:ext cx="3718245" cy="3682148"/>
            <a:chOff x="1083112" y="1003039"/>
            <a:chExt cx="3383819" cy="349425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01E9C54-F804-94AC-2895-B620901A7B39}"/>
                </a:ext>
              </a:extLst>
            </p:cNvPr>
            <p:cNvSpPr txBox="1"/>
            <p:nvPr/>
          </p:nvSpPr>
          <p:spPr>
            <a:xfrm>
              <a:off x="1398386" y="3006998"/>
              <a:ext cx="2599335" cy="149029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61722" tIns="30861" rIns="61722" bIns="30861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Spatial Data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GIS software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Geodatabase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Cartography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Raster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Programming in GIS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…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C4747F-7112-C5E9-CE4E-F9EC29E44180}"/>
                </a:ext>
              </a:extLst>
            </p:cNvPr>
            <p:cNvSpPr txBox="1"/>
            <p:nvPr/>
          </p:nvSpPr>
          <p:spPr>
            <a:xfrm>
              <a:off x="1083112" y="1003039"/>
              <a:ext cx="3383819" cy="324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92882" algn="ctr">
                <a:buFont typeface="Arial" panose="020B0604020202020204" pitchFamily="34" charset="0"/>
                <a:buChar char="•"/>
              </a:pPr>
              <a:r>
                <a:rPr lang="en-US" sz="1620" b="1" dirty="0">
                  <a:solidFill>
                    <a:srgbClr val="C00000"/>
                  </a:solidFill>
                  <a:ea typeface="Calibri"/>
                  <a:cs typeface="Calibri"/>
                </a:rPr>
                <a:t>GIS I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01A5D3C-BD73-77F6-7771-50EE38C03519}"/>
              </a:ext>
            </a:extLst>
          </p:cNvPr>
          <p:cNvGrpSpPr/>
          <p:nvPr/>
        </p:nvGrpSpPr>
        <p:grpSpPr>
          <a:xfrm>
            <a:off x="4149870" y="916469"/>
            <a:ext cx="3718245" cy="3743180"/>
            <a:chOff x="1083112" y="945120"/>
            <a:chExt cx="3383819" cy="355216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E6188D0-CF1F-C66A-1505-D6604AD7E86D}"/>
                </a:ext>
              </a:extLst>
            </p:cNvPr>
            <p:cNvSpPr txBox="1"/>
            <p:nvPr/>
          </p:nvSpPr>
          <p:spPr>
            <a:xfrm>
              <a:off x="1745664" y="3006995"/>
              <a:ext cx="2599335" cy="149029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61722" tIns="30861" rIns="61722" bIns="30861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GPS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Drone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Esri Mobile App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Field Map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Survey 123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ArcGIS Dashboard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…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3072A2-8947-ABD4-3B68-502B1C00C412}"/>
                </a:ext>
              </a:extLst>
            </p:cNvPr>
            <p:cNvSpPr txBox="1"/>
            <p:nvPr/>
          </p:nvSpPr>
          <p:spPr>
            <a:xfrm>
              <a:off x="1083112" y="945120"/>
              <a:ext cx="3383819" cy="324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92882" algn="ctr">
                <a:buFont typeface="Arial" panose="020B0604020202020204" pitchFamily="34" charset="0"/>
                <a:buChar char="•"/>
              </a:pPr>
              <a:r>
                <a:rPr lang="en-US" sz="1620" b="1" dirty="0">
                  <a:solidFill>
                    <a:srgbClr val="C00000"/>
                  </a:solidFill>
                  <a:ea typeface="Calibri"/>
                  <a:cs typeface="Calibri"/>
                </a:rPr>
                <a:t>Geographic Field Techniques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E1101B97-1229-198B-6D25-6C2E2723B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193" y="1234680"/>
            <a:ext cx="1659109" cy="1639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37F835-7F80-8F4F-6301-9A4F98A48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120" y="1319134"/>
            <a:ext cx="1659109" cy="14582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329269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575F1-49A1-FE3A-5D5C-61500AF6D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3D08D-C0BB-D95B-2FC0-5F5E444B9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225"/>
            <a:ext cx="3924300" cy="857250"/>
          </a:xfrm>
        </p:spPr>
        <p:txBody>
          <a:bodyPr/>
          <a:lstStyle/>
          <a:p>
            <a:r>
              <a:rPr lang="en-US" sz="4000" dirty="0">
                <a:solidFill>
                  <a:srgbClr val="7030A0"/>
                </a:solidFill>
              </a:rPr>
              <a:t>Teaching in UCA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136F6-76FD-1735-4F0E-C5B57DBD7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57DAD1-48AB-8A4C-A054-135C0212BAAD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B90B31E-86B8-7F5C-937A-2513A6C9A0BD}"/>
              </a:ext>
            </a:extLst>
          </p:cNvPr>
          <p:cNvGrpSpPr/>
          <p:nvPr/>
        </p:nvGrpSpPr>
        <p:grpSpPr>
          <a:xfrm>
            <a:off x="431625" y="977502"/>
            <a:ext cx="3718245" cy="3682148"/>
            <a:chOff x="1083112" y="1003039"/>
            <a:chExt cx="3383819" cy="349425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4F4104-7DCE-B540-7397-708C53E3444B}"/>
                </a:ext>
              </a:extLst>
            </p:cNvPr>
            <p:cNvSpPr txBox="1"/>
            <p:nvPr/>
          </p:nvSpPr>
          <p:spPr>
            <a:xfrm>
              <a:off x="1398386" y="3006998"/>
              <a:ext cx="2599335" cy="149029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61722" tIns="30861" rIns="61722" bIns="30861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Spatial Data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GIS software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Geodatabase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Cartography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Raster</a:t>
              </a:r>
            </a:p>
            <a:p>
              <a:pPr marL="308610" indent="-308610">
                <a:buFontTx/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Programming in GIS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…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E40975A-ECA7-D4D5-ACDC-AA827E8DE6BB}"/>
                </a:ext>
              </a:extLst>
            </p:cNvPr>
            <p:cNvSpPr txBox="1"/>
            <p:nvPr/>
          </p:nvSpPr>
          <p:spPr>
            <a:xfrm>
              <a:off x="1083112" y="1003039"/>
              <a:ext cx="3383819" cy="324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92882" algn="ctr">
                <a:buFont typeface="Arial" panose="020B0604020202020204" pitchFamily="34" charset="0"/>
                <a:buChar char="•"/>
              </a:pPr>
              <a:r>
                <a:rPr lang="en-US" sz="1620" b="1" dirty="0">
                  <a:solidFill>
                    <a:srgbClr val="C00000"/>
                  </a:solidFill>
                  <a:ea typeface="Calibri"/>
                  <a:cs typeface="Calibri"/>
                </a:rPr>
                <a:t>GIS I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F58808D-7A4E-0EA8-D45F-8AA3AECF2124}"/>
              </a:ext>
            </a:extLst>
          </p:cNvPr>
          <p:cNvGrpSpPr/>
          <p:nvPr/>
        </p:nvGrpSpPr>
        <p:grpSpPr>
          <a:xfrm>
            <a:off x="4149870" y="916469"/>
            <a:ext cx="3718245" cy="3743180"/>
            <a:chOff x="1083112" y="945120"/>
            <a:chExt cx="3383819" cy="355216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F511B05-D26C-D05B-2253-858057A063F7}"/>
                </a:ext>
              </a:extLst>
            </p:cNvPr>
            <p:cNvSpPr txBox="1"/>
            <p:nvPr/>
          </p:nvSpPr>
          <p:spPr>
            <a:xfrm>
              <a:off x="1745664" y="3006995"/>
              <a:ext cx="2599335" cy="149029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61722" tIns="30861" rIns="61722" bIns="30861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GPS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Drone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Esri Mobile App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Field Map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Survey 123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ArcGIS Dashboard</a:t>
              </a:r>
            </a:p>
            <a:p>
              <a:pPr marL="308610" indent="-308610">
                <a:buAutoNum type="arabicPeriod"/>
              </a:pPr>
              <a:r>
                <a:rPr lang="en-US" sz="1400" b="1" dirty="0">
                  <a:ea typeface="Calibri"/>
                  <a:cs typeface="Calibri"/>
                </a:rPr>
                <a:t>…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A46AD36-5E26-1376-64B6-2E8C0019703A}"/>
                </a:ext>
              </a:extLst>
            </p:cNvPr>
            <p:cNvSpPr txBox="1"/>
            <p:nvPr/>
          </p:nvSpPr>
          <p:spPr>
            <a:xfrm>
              <a:off x="1083112" y="945120"/>
              <a:ext cx="3383819" cy="324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92882" algn="ctr">
                <a:buFont typeface="Arial" panose="020B0604020202020204" pitchFamily="34" charset="0"/>
                <a:buChar char="•"/>
              </a:pPr>
              <a:r>
                <a:rPr lang="en-US" sz="1620" b="1" dirty="0">
                  <a:solidFill>
                    <a:srgbClr val="C00000"/>
                  </a:solidFill>
                  <a:ea typeface="Calibri"/>
                  <a:cs typeface="Calibri"/>
                </a:rPr>
                <a:t>Geographic Field Techniques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8C46DE22-A29F-8A61-7CF0-0F8CA74A7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193" y="1234680"/>
            <a:ext cx="1659109" cy="1639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D46A2CB-7243-6112-62A9-135B140A1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120" y="1319134"/>
            <a:ext cx="1659109" cy="14582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96624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>
                <a:solidFill>
                  <a:srgbClr val="7030A0"/>
                </a:solidFill>
              </a:rPr>
              <a:t>Research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Rectangle 1027">
            <a:extLst>
              <a:ext uri="{FF2B5EF4-FFF2-40B4-BE49-F238E27FC236}">
                <a16:creationId xmlns:a16="http://schemas.microsoft.com/office/drawing/2014/main" id="{463A92E3-4BED-4C3C-ADD3-9836AC2A02C8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7679724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en-US" altLang="en-US" sz="2400" dirty="0">
                <a:hlinkClick r:id="rId3"/>
              </a:rPr>
              <a:t>Repetitive Pattern of Traffic Accidents in City of Dallas, TX</a:t>
            </a: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B5E191-BD6A-9449-2B82-DBB790936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714" y="1562374"/>
            <a:ext cx="5855018" cy="334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143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4EB9696-B2DB-43F4-B52A-F64A3152234F}"/>
              </a:ext>
            </a:extLst>
          </p:cNvPr>
          <p:cNvCxnSpPr/>
          <p:nvPr/>
        </p:nvCxnSpPr>
        <p:spPr>
          <a:xfrm>
            <a:off x="152400" y="92291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D7B9A9B-3B1A-4D8A-8275-AAA1205C7D4E}"/>
              </a:ext>
            </a:extLst>
          </p:cNvPr>
          <p:cNvSpPr txBox="1">
            <a:spLocks/>
          </p:cNvSpPr>
          <p:nvPr/>
        </p:nvSpPr>
        <p:spPr>
          <a:xfrm>
            <a:off x="118533" y="43082"/>
            <a:ext cx="80772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11480" rtl="0" eaLnBrk="1" latinLnBrk="0" hangingPunct="1">
              <a:spcBef>
                <a:spcPct val="0"/>
              </a:spcBef>
              <a:buNone/>
              <a:defRPr sz="3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600" dirty="0">
                <a:solidFill>
                  <a:srgbClr val="7030A0"/>
                </a:solidFill>
              </a:rPr>
              <a:t>Research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DBF9BC-B3FC-4D00-B7E0-B2749A88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DDC20-79C9-9647-820E-6D40A3D210C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Rectangle 1027">
            <a:extLst>
              <a:ext uri="{FF2B5EF4-FFF2-40B4-BE49-F238E27FC236}">
                <a16:creationId xmlns:a16="http://schemas.microsoft.com/office/drawing/2014/main" id="{463A92E3-4BED-4C3C-ADD3-9836AC2A02C8}"/>
              </a:ext>
            </a:extLst>
          </p:cNvPr>
          <p:cNvSpPr txBox="1">
            <a:spLocks noChangeArrowheads="1"/>
          </p:cNvSpPr>
          <p:nvPr/>
        </p:nvSpPr>
        <p:spPr>
          <a:xfrm>
            <a:off x="302741" y="1029962"/>
            <a:ext cx="3175287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08610" indent="-30861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8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8655" indent="-257175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0180" indent="-205740" algn="l" defTabSz="41148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51660" indent="-205740" algn="l" defTabSz="41148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6314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7462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8610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97580" indent="-205740" algn="l" defTabSz="41148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Local Environments Drive Opportunities for Social Events?</a:t>
            </a:r>
            <a:endParaRPr 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  <a:p>
            <a:pPr>
              <a:buFont typeface="Courier New" panose="02070309020205020404" pitchFamily="49" charset="0"/>
              <a:buChar char="o"/>
            </a:pPr>
            <a:endParaRPr lang="en-US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911795-23DA-4FE8-9573-C04E4B81EA37}"/>
              </a:ext>
            </a:extLst>
          </p:cNvPr>
          <p:cNvSpPr txBox="1"/>
          <p:nvPr/>
        </p:nvSpPr>
        <p:spPr>
          <a:xfrm>
            <a:off x="4769433" y="4801302"/>
            <a:ext cx="314554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7030A0"/>
                </a:solidFill>
              </a:rPr>
              <a:t>Funded by NASA </a:t>
            </a:r>
            <a:r>
              <a:rPr lang="en-US" sz="1200" dirty="0" err="1">
                <a:solidFill>
                  <a:srgbClr val="7030A0"/>
                </a:solidFill>
              </a:rPr>
              <a:t>EPSCoR</a:t>
            </a:r>
            <a:endParaRPr lang="en-US" sz="1200" dirty="0">
              <a:solidFill>
                <a:srgbClr val="7030A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1E5EF5-23A8-AFF6-D196-22DA02A7E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810" y="1029962"/>
            <a:ext cx="3942528" cy="398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099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5142</TotalTime>
  <Words>1685</Words>
  <Application>Microsoft Office PowerPoint</Application>
  <PresentationFormat>Custom</PresentationFormat>
  <Paragraphs>372</Paragraphs>
  <Slides>43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Arila</vt:lpstr>
      <vt:lpstr>Avenir Next W01</vt:lpstr>
      <vt:lpstr>ＭＳ Ｐゴシック</vt:lpstr>
      <vt:lpstr>Arial</vt:lpstr>
      <vt:lpstr>Calibri</vt:lpstr>
      <vt:lpstr>Courier New</vt:lpstr>
      <vt:lpstr>Times New Roman</vt:lpstr>
      <vt:lpstr>Wingdings</vt:lpstr>
      <vt:lpstr>Office Theme</vt:lpstr>
      <vt:lpstr>GEOG 3403: Geographic Information Systems Ⅱ</vt:lpstr>
      <vt:lpstr>PowerPoint Presentation</vt:lpstr>
      <vt:lpstr>PowerPoint Presentation</vt:lpstr>
      <vt:lpstr>Past Teaching Experience</vt:lpstr>
      <vt:lpstr>Past Teaching Experience</vt:lpstr>
      <vt:lpstr>Teaching in UCA</vt:lpstr>
      <vt:lpstr>Teaching in UCA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ESRI https://pro.arcgis.com/en/pro-app/latest/get-started/run-pro-on-a-mac.htm   Harvard https://gis.harvard.edu/faq/how-installing-arcgis-desktop-or-pro-mac-computer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Geographic Information Science Introduction</dc:title>
  <dc:creator>Yaqian He</dc:creator>
  <cp:lastModifiedBy>Yanan Wu</cp:lastModifiedBy>
  <cp:revision>300</cp:revision>
  <cp:lastPrinted>2020-03-26T12:59:04Z</cp:lastPrinted>
  <dcterms:created xsi:type="dcterms:W3CDTF">2020-03-24T14:51:54Z</dcterms:created>
  <dcterms:modified xsi:type="dcterms:W3CDTF">2026-01-12T19:09:54Z</dcterms:modified>
</cp:coreProperties>
</file>